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71" r:id="rId2"/>
    <p:sldId id="372" r:id="rId3"/>
    <p:sldId id="373" r:id="rId4"/>
    <p:sldId id="258" r:id="rId5"/>
    <p:sldId id="260" r:id="rId6"/>
    <p:sldId id="262" r:id="rId7"/>
    <p:sldId id="263" r:id="rId8"/>
    <p:sldId id="264" r:id="rId9"/>
    <p:sldId id="259" r:id="rId10"/>
    <p:sldId id="265" r:id="rId11"/>
    <p:sldId id="266" r:id="rId12"/>
    <p:sldId id="267" r:id="rId13"/>
    <p:sldId id="268" r:id="rId14"/>
    <p:sldId id="269" r:id="rId15"/>
    <p:sldId id="270" r:id="rId16"/>
    <p:sldId id="271" r:id="rId17"/>
    <p:sldId id="375" r:id="rId18"/>
    <p:sldId id="380" r:id="rId19"/>
    <p:sldId id="272" r:id="rId20"/>
    <p:sldId id="273" r:id="rId21"/>
    <p:sldId id="274" r:id="rId22"/>
    <p:sldId id="275" r:id="rId23"/>
    <p:sldId id="276" r:id="rId24"/>
    <p:sldId id="277" r:id="rId25"/>
    <p:sldId id="278" r:id="rId26"/>
    <p:sldId id="284" r:id="rId27"/>
    <p:sldId id="285" r:id="rId28"/>
    <p:sldId id="287" r:id="rId29"/>
    <p:sldId id="288" r:id="rId30"/>
    <p:sldId id="289" r:id="rId31"/>
    <p:sldId id="290" r:id="rId32"/>
    <p:sldId id="291" r:id="rId33"/>
    <p:sldId id="292" r:id="rId34"/>
    <p:sldId id="398" r:id="rId35"/>
    <p:sldId id="399" r:id="rId36"/>
    <p:sldId id="293" r:id="rId37"/>
    <p:sldId id="421" r:id="rId38"/>
    <p:sldId id="422" r:id="rId39"/>
    <p:sldId id="411" r:id="rId40"/>
    <p:sldId id="294" r:id="rId41"/>
    <p:sldId id="393" r:id="rId42"/>
    <p:sldId id="394" r:id="rId43"/>
    <p:sldId id="296" r:id="rId44"/>
    <p:sldId id="297" r:id="rId45"/>
    <p:sldId id="299" r:id="rId46"/>
    <p:sldId id="300" r:id="rId47"/>
    <p:sldId id="306" r:id="rId48"/>
    <p:sldId id="312" r:id="rId49"/>
    <p:sldId id="317" r:id="rId50"/>
    <p:sldId id="318" r:id="rId51"/>
    <p:sldId id="320" r:id="rId52"/>
    <p:sldId id="323" r:id="rId53"/>
    <p:sldId id="326" r:id="rId54"/>
    <p:sldId id="327" r:id="rId55"/>
    <p:sldId id="329" r:id="rId56"/>
    <p:sldId id="331" r:id="rId57"/>
    <p:sldId id="336" r:id="rId58"/>
    <p:sldId id="359" r:id="rId59"/>
    <p:sldId id="360" r:id="rId60"/>
    <p:sldId id="361" r:id="rId61"/>
    <p:sldId id="362" r:id="rId62"/>
    <p:sldId id="363" r:id="rId63"/>
    <p:sldId id="387" r:id="rId64"/>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9" d="100"/>
          <a:sy n="89" d="100"/>
        </p:scale>
        <p:origin x="-403" y="-6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DC049331-4A02-40F0-AE18-D116673A990A}"/>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 xmlns:a16="http://schemas.microsoft.com/office/drawing/2014/main" id="{C11F36E0-C5AA-4357-8A8B-603B0DAFDA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 xmlns:a16="http://schemas.microsoft.com/office/drawing/2014/main" id="{1AB8F715-9084-422A-8898-C368264DCE86}"/>
              </a:ext>
            </a:extLst>
          </p:cNvPr>
          <p:cNvSpPr>
            <a:spLocks noGrp="1"/>
          </p:cNvSpPr>
          <p:nvPr>
            <p:ph type="dt" sz="half" idx="10"/>
          </p:nvPr>
        </p:nvSpPr>
        <p:spPr/>
        <p:txBody>
          <a:bodyPr/>
          <a:lstStyle/>
          <a:p>
            <a:fld id="{6B5F31CB-DA71-4140-8E37-83660FCEAC6B}" type="datetimeFigureOut">
              <a:rPr lang="tr-TR" smtClean="0"/>
              <a:t>09.03.2018</a:t>
            </a:fld>
            <a:endParaRPr lang="tr-TR"/>
          </a:p>
        </p:txBody>
      </p:sp>
      <p:sp>
        <p:nvSpPr>
          <p:cNvPr id="5" name="Alt Bilgi Yer Tutucusu 4">
            <a:extLst>
              <a:ext uri="{FF2B5EF4-FFF2-40B4-BE49-F238E27FC236}">
                <a16:creationId xmlns="" xmlns:a16="http://schemas.microsoft.com/office/drawing/2014/main" id="{9B50A0CA-F0E5-42AA-92CD-694698ACE2E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 xmlns:a16="http://schemas.microsoft.com/office/drawing/2014/main" id="{A3C11697-EBCD-447A-8B21-7959C281A6DA}"/>
              </a:ext>
            </a:extLst>
          </p:cNvPr>
          <p:cNvSpPr>
            <a:spLocks noGrp="1"/>
          </p:cNvSpPr>
          <p:nvPr>
            <p:ph type="sldNum" sz="quarter" idx="12"/>
          </p:nvPr>
        </p:nvSpPr>
        <p:spPr/>
        <p:txBody>
          <a:bodyPr/>
          <a:lstStyle/>
          <a:p>
            <a:fld id="{AE316B9E-81D0-45BB-A94C-F34592CB7172}" type="slidenum">
              <a:rPr lang="tr-TR" smtClean="0"/>
              <a:t>‹#›</a:t>
            </a:fld>
            <a:endParaRPr lang="tr-TR"/>
          </a:p>
        </p:txBody>
      </p:sp>
    </p:spTree>
    <p:extLst>
      <p:ext uri="{BB962C8B-B14F-4D97-AF65-F5344CB8AC3E}">
        <p14:creationId xmlns:p14="http://schemas.microsoft.com/office/powerpoint/2010/main" val="3410693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83239AEF-6626-4110-B704-551A86090F89}"/>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 xmlns:a16="http://schemas.microsoft.com/office/drawing/2014/main" id="{DA2FCB9B-0FF4-40A1-8050-338B76A739BB}"/>
              </a:ext>
            </a:extLst>
          </p:cNvPr>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 xmlns:a16="http://schemas.microsoft.com/office/drawing/2014/main" id="{BCF6E3BA-17A0-4AF2-B1CA-0F23A6811A9A}"/>
              </a:ext>
            </a:extLst>
          </p:cNvPr>
          <p:cNvSpPr>
            <a:spLocks noGrp="1"/>
          </p:cNvSpPr>
          <p:nvPr>
            <p:ph type="dt" sz="half" idx="10"/>
          </p:nvPr>
        </p:nvSpPr>
        <p:spPr/>
        <p:txBody>
          <a:bodyPr/>
          <a:lstStyle/>
          <a:p>
            <a:fld id="{6B5F31CB-DA71-4140-8E37-83660FCEAC6B}" type="datetimeFigureOut">
              <a:rPr lang="tr-TR" smtClean="0"/>
              <a:t>09.03.2018</a:t>
            </a:fld>
            <a:endParaRPr lang="tr-TR"/>
          </a:p>
        </p:txBody>
      </p:sp>
      <p:sp>
        <p:nvSpPr>
          <p:cNvPr id="5" name="Alt Bilgi Yer Tutucusu 4">
            <a:extLst>
              <a:ext uri="{FF2B5EF4-FFF2-40B4-BE49-F238E27FC236}">
                <a16:creationId xmlns="" xmlns:a16="http://schemas.microsoft.com/office/drawing/2014/main" id="{1DFC8212-31D9-47E6-AC38-0088E65FB90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 xmlns:a16="http://schemas.microsoft.com/office/drawing/2014/main" id="{E18EF069-21F5-475F-AA4A-2DFAE01B0742}"/>
              </a:ext>
            </a:extLst>
          </p:cNvPr>
          <p:cNvSpPr>
            <a:spLocks noGrp="1"/>
          </p:cNvSpPr>
          <p:nvPr>
            <p:ph type="sldNum" sz="quarter" idx="12"/>
          </p:nvPr>
        </p:nvSpPr>
        <p:spPr/>
        <p:txBody>
          <a:bodyPr/>
          <a:lstStyle/>
          <a:p>
            <a:fld id="{AE316B9E-81D0-45BB-A94C-F34592CB7172}" type="slidenum">
              <a:rPr lang="tr-TR" smtClean="0"/>
              <a:t>‹#›</a:t>
            </a:fld>
            <a:endParaRPr lang="tr-TR"/>
          </a:p>
        </p:txBody>
      </p:sp>
    </p:spTree>
    <p:extLst>
      <p:ext uri="{BB962C8B-B14F-4D97-AF65-F5344CB8AC3E}">
        <p14:creationId xmlns:p14="http://schemas.microsoft.com/office/powerpoint/2010/main" val="3150251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 xmlns:a16="http://schemas.microsoft.com/office/drawing/2014/main" id="{C74FB18B-C4F3-4BD8-A414-0E1400F4C550}"/>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 xmlns:a16="http://schemas.microsoft.com/office/drawing/2014/main" id="{F89FC78A-92A6-418C-A266-92C6400B4D31}"/>
              </a:ext>
            </a:extLst>
          </p:cNvPr>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 xmlns:a16="http://schemas.microsoft.com/office/drawing/2014/main" id="{B1460DAB-2487-4AFF-A87D-5825219AD641}"/>
              </a:ext>
            </a:extLst>
          </p:cNvPr>
          <p:cNvSpPr>
            <a:spLocks noGrp="1"/>
          </p:cNvSpPr>
          <p:nvPr>
            <p:ph type="dt" sz="half" idx="10"/>
          </p:nvPr>
        </p:nvSpPr>
        <p:spPr/>
        <p:txBody>
          <a:bodyPr/>
          <a:lstStyle/>
          <a:p>
            <a:fld id="{6B5F31CB-DA71-4140-8E37-83660FCEAC6B}" type="datetimeFigureOut">
              <a:rPr lang="tr-TR" smtClean="0"/>
              <a:t>09.03.2018</a:t>
            </a:fld>
            <a:endParaRPr lang="tr-TR"/>
          </a:p>
        </p:txBody>
      </p:sp>
      <p:sp>
        <p:nvSpPr>
          <p:cNvPr id="5" name="Alt Bilgi Yer Tutucusu 4">
            <a:extLst>
              <a:ext uri="{FF2B5EF4-FFF2-40B4-BE49-F238E27FC236}">
                <a16:creationId xmlns="" xmlns:a16="http://schemas.microsoft.com/office/drawing/2014/main" id="{C28AED9E-5637-4C58-869F-AEB65FEA90D3}"/>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 xmlns:a16="http://schemas.microsoft.com/office/drawing/2014/main" id="{2095AB3D-2071-4B23-B3F6-6C662679A820}"/>
              </a:ext>
            </a:extLst>
          </p:cNvPr>
          <p:cNvSpPr>
            <a:spLocks noGrp="1"/>
          </p:cNvSpPr>
          <p:nvPr>
            <p:ph type="sldNum" sz="quarter" idx="12"/>
          </p:nvPr>
        </p:nvSpPr>
        <p:spPr/>
        <p:txBody>
          <a:bodyPr/>
          <a:lstStyle/>
          <a:p>
            <a:fld id="{AE316B9E-81D0-45BB-A94C-F34592CB7172}" type="slidenum">
              <a:rPr lang="tr-TR" smtClean="0"/>
              <a:t>‹#›</a:t>
            </a:fld>
            <a:endParaRPr lang="tr-TR"/>
          </a:p>
        </p:txBody>
      </p:sp>
    </p:spTree>
    <p:extLst>
      <p:ext uri="{BB962C8B-B14F-4D97-AF65-F5344CB8AC3E}">
        <p14:creationId xmlns:p14="http://schemas.microsoft.com/office/powerpoint/2010/main" val="713437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C1E318DD-A0A9-4AF0-9244-086FCE8CA4FA}"/>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 xmlns:a16="http://schemas.microsoft.com/office/drawing/2014/main" id="{A0860223-58CA-43F7-91E9-EFD43A09145D}"/>
              </a:ext>
            </a:extLst>
          </p:cNvPr>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 xmlns:a16="http://schemas.microsoft.com/office/drawing/2014/main" id="{301937F2-21E4-461D-AF7F-19571A18EFC1}"/>
              </a:ext>
            </a:extLst>
          </p:cNvPr>
          <p:cNvSpPr>
            <a:spLocks noGrp="1"/>
          </p:cNvSpPr>
          <p:nvPr>
            <p:ph type="dt" sz="half" idx="10"/>
          </p:nvPr>
        </p:nvSpPr>
        <p:spPr/>
        <p:txBody>
          <a:bodyPr/>
          <a:lstStyle/>
          <a:p>
            <a:fld id="{6B5F31CB-DA71-4140-8E37-83660FCEAC6B}" type="datetimeFigureOut">
              <a:rPr lang="tr-TR" smtClean="0"/>
              <a:t>09.03.2018</a:t>
            </a:fld>
            <a:endParaRPr lang="tr-TR"/>
          </a:p>
        </p:txBody>
      </p:sp>
      <p:sp>
        <p:nvSpPr>
          <p:cNvPr id="5" name="Alt Bilgi Yer Tutucusu 4">
            <a:extLst>
              <a:ext uri="{FF2B5EF4-FFF2-40B4-BE49-F238E27FC236}">
                <a16:creationId xmlns="" xmlns:a16="http://schemas.microsoft.com/office/drawing/2014/main" id="{518C1DD7-D91F-4031-843D-B1A44A4D095D}"/>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 xmlns:a16="http://schemas.microsoft.com/office/drawing/2014/main" id="{31E62DCE-5ABB-47B0-AB8A-AF73E3C079D5}"/>
              </a:ext>
            </a:extLst>
          </p:cNvPr>
          <p:cNvSpPr>
            <a:spLocks noGrp="1"/>
          </p:cNvSpPr>
          <p:nvPr>
            <p:ph type="sldNum" sz="quarter" idx="12"/>
          </p:nvPr>
        </p:nvSpPr>
        <p:spPr/>
        <p:txBody>
          <a:bodyPr/>
          <a:lstStyle/>
          <a:p>
            <a:fld id="{AE316B9E-81D0-45BB-A94C-F34592CB7172}" type="slidenum">
              <a:rPr lang="tr-TR" smtClean="0"/>
              <a:t>‹#›</a:t>
            </a:fld>
            <a:endParaRPr lang="tr-TR"/>
          </a:p>
        </p:txBody>
      </p:sp>
    </p:spTree>
    <p:extLst>
      <p:ext uri="{BB962C8B-B14F-4D97-AF65-F5344CB8AC3E}">
        <p14:creationId xmlns:p14="http://schemas.microsoft.com/office/powerpoint/2010/main" val="3711162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131F5003-3701-416D-AF4E-021A066F9924}"/>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 xmlns:a16="http://schemas.microsoft.com/office/drawing/2014/main" id="{4B57FE20-6EED-4271-9D4B-EC103839FC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a:extLst>
              <a:ext uri="{FF2B5EF4-FFF2-40B4-BE49-F238E27FC236}">
                <a16:creationId xmlns="" xmlns:a16="http://schemas.microsoft.com/office/drawing/2014/main" id="{F9C7C198-C17E-46AA-A243-423819990703}"/>
              </a:ext>
            </a:extLst>
          </p:cNvPr>
          <p:cNvSpPr>
            <a:spLocks noGrp="1"/>
          </p:cNvSpPr>
          <p:nvPr>
            <p:ph type="dt" sz="half" idx="10"/>
          </p:nvPr>
        </p:nvSpPr>
        <p:spPr/>
        <p:txBody>
          <a:bodyPr/>
          <a:lstStyle/>
          <a:p>
            <a:fld id="{6B5F31CB-DA71-4140-8E37-83660FCEAC6B}" type="datetimeFigureOut">
              <a:rPr lang="tr-TR" smtClean="0"/>
              <a:t>09.03.2018</a:t>
            </a:fld>
            <a:endParaRPr lang="tr-TR"/>
          </a:p>
        </p:txBody>
      </p:sp>
      <p:sp>
        <p:nvSpPr>
          <p:cNvPr id="5" name="Alt Bilgi Yer Tutucusu 4">
            <a:extLst>
              <a:ext uri="{FF2B5EF4-FFF2-40B4-BE49-F238E27FC236}">
                <a16:creationId xmlns="" xmlns:a16="http://schemas.microsoft.com/office/drawing/2014/main" id="{76E93234-18D9-4A48-93E2-30756335B22D}"/>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 xmlns:a16="http://schemas.microsoft.com/office/drawing/2014/main" id="{AE795BF9-D6DA-418C-A78F-4EB9DBC3CC44}"/>
              </a:ext>
            </a:extLst>
          </p:cNvPr>
          <p:cNvSpPr>
            <a:spLocks noGrp="1"/>
          </p:cNvSpPr>
          <p:nvPr>
            <p:ph type="sldNum" sz="quarter" idx="12"/>
          </p:nvPr>
        </p:nvSpPr>
        <p:spPr/>
        <p:txBody>
          <a:bodyPr/>
          <a:lstStyle/>
          <a:p>
            <a:fld id="{AE316B9E-81D0-45BB-A94C-F34592CB7172}" type="slidenum">
              <a:rPr lang="tr-TR" smtClean="0"/>
              <a:t>‹#›</a:t>
            </a:fld>
            <a:endParaRPr lang="tr-TR"/>
          </a:p>
        </p:txBody>
      </p:sp>
    </p:spTree>
    <p:extLst>
      <p:ext uri="{BB962C8B-B14F-4D97-AF65-F5344CB8AC3E}">
        <p14:creationId xmlns:p14="http://schemas.microsoft.com/office/powerpoint/2010/main" val="274412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334C3B70-F14B-4736-9773-7A229E8E489A}"/>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 xmlns:a16="http://schemas.microsoft.com/office/drawing/2014/main" id="{353F4754-F350-447E-8C1E-8EB5B5286695}"/>
              </a:ext>
            </a:extLst>
          </p:cNvPr>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 xmlns:a16="http://schemas.microsoft.com/office/drawing/2014/main" id="{30F96C10-3D31-45FF-AC6B-256260B6A84C}"/>
              </a:ext>
            </a:extLst>
          </p:cNvPr>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 xmlns:a16="http://schemas.microsoft.com/office/drawing/2014/main" id="{BA58FD94-CFF6-44E5-88A9-6C820A3C769A}"/>
              </a:ext>
            </a:extLst>
          </p:cNvPr>
          <p:cNvSpPr>
            <a:spLocks noGrp="1"/>
          </p:cNvSpPr>
          <p:nvPr>
            <p:ph type="dt" sz="half" idx="10"/>
          </p:nvPr>
        </p:nvSpPr>
        <p:spPr/>
        <p:txBody>
          <a:bodyPr/>
          <a:lstStyle/>
          <a:p>
            <a:fld id="{6B5F31CB-DA71-4140-8E37-83660FCEAC6B}" type="datetimeFigureOut">
              <a:rPr lang="tr-TR" smtClean="0"/>
              <a:t>09.03.2018</a:t>
            </a:fld>
            <a:endParaRPr lang="tr-TR"/>
          </a:p>
        </p:txBody>
      </p:sp>
      <p:sp>
        <p:nvSpPr>
          <p:cNvPr id="6" name="Alt Bilgi Yer Tutucusu 5">
            <a:extLst>
              <a:ext uri="{FF2B5EF4-FFF2-40B4-BE49-F238E27FC236}">
                <a16:creationId xmlns="" xmlns:a16="http://schemas.microsoft.com/office/drawing/2014/main" id="{28D12DD2-67D4-4FB7-9AA9-7B3DD5751011}"/>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 xmlns:a16="http://schemas.microsoft.com/office/drawing/2014/main" id="{C61D31D4-EF3D-419F-ABB0-B67542CE85E9}"/>
              </a:ext>
            </a:extLst>
          </p:cNvPr>
          <p:cNvSpPr>
            <a:spLocks noGrp="1"/>
          </p:cNvSpPr>
          <p:nvPr>
            <p:ph type="sldNum" sz="quarter" idx="12"/>
          </p:nvPr>
        </p:nvSpPr>
        <p:spPr/>
        <p:txBody>
          <a:bodyPr/>
          <a:lstStyle/>
          <a:p>
            <a:fld id="{AE316B9E-81D0-45BB-A94C-F34592CB7172}" type="slidenum">
              <a:rPr lang="tr-TR" smtClean="0"/>
              <a:t>‹#›</a:t>
            </a:fld>
            <a:endParaRPr lang="tr-TR"/>
          </a:p>
        </p:txBody>
      </p:sp>
    </p:spTree>
    <p:extLst>
      <p:ext uri="{BB962C8B-B14F-4D97-AF65-F5344CB8AC3E}">
        <p14:creationId xmlns:p14="http://schemas.microsoft.com/office/powerpoint/2010/main" val="1607966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0412F45B-6BBB-47F3-9388-8138F08F116D}"/>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 xmlns:a16="http://schemas.microsoft.com/office/drawing/2014/main" id="{D20546AD-2B23-4F6C-AB96-C6D5F04111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a:extLst>
              <a:ext uri="{FF2B5EF4-FFF2-40B4-BE49-F238E27FC236}">
                <a16:creationId xmlns="" xmlns:a16="http://schemas.microsoft.com/office/drawing/2014/main" id="{417399F2-B887-4B0E-A580-8C607056CB02}"/>
              </a:ext>
            </a:extLst>
          </p:cNvPr>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 xmlns:a16="http://schemas.microsoft.com/office/drawing/2014/main" id="{B525EACC-2640-4929-B23C-1A3C5590D6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a:extLst>
              <a:ext uri="{FF2B5EF4-FFF2-40B4-BE49-F238E27FC236}">
                <a16:creationId xmlns="" xmlns:a16="http://schemas.microsoft.com/office/drawing/2014/main" id="{5ECBE8AB-9D3B-41F3-B6A5-17BFA0D24F77}"/>
              </a:ext>
            </a:extLst>
          </p:cNvPr>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 xmlns:a16="http://schemas.microsoft.com/office/drawing/2014/main" id="{AE058EE7-1DD1-4EBE-9C15-4791CD0FB464}"/>
              </a:ext>
            </a:extLst>
          </p:cNvPr>
          <p:cNvSpPr>
            <a:spLocks noGrp="1"/>
          </p:cNvSpPr>
          <p:nvPr>
            <p:ph type="dt" sz="half" idx="10"/>
          </p:nvPr>
        </p:nvSpPr>
        <p:spPr/>
        <p:txBody>
          <a:bodyPr/>
          <a:lstStyle/>
          <a:p>
            <a:fld id="{6B5F31CB-DA71-4140-8E37-83660FCEAC6B}" type="datetimeFigureOut">
              <a:rPr lang="tr-TR" smtClean="0"/>
              <a:t>09.03.2018</a:t>
            </a:fld>
            <a:endParaRPr lang="tr-TR"/>
          </a:p>
        </p:txBody>
      </p:sp>
      <p:sp>
        <p:nvSpPr>
          <p:cNvPr id="8" name="Alt Bilgi Yer Tutucusu 7">
            <a:extLst>
              <a:ext uri="{FF2B5EF4-FFF2-40B4-BE49-F238E27FC236}">
                <a16:creationId xmlns="" xmlns:a16="http://schemas.microsoft.com/office/drawing/2014/main" id="{AAA7A183-DE63-482E-A9E8-4B1697E4C640}"/>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 xmlns:a16="http://schemas.microsoft.com/office/drawing/2014/main" id="{495A2B7A-3BF2-48AE-A580-64446271B300}"/>
              </a:ext>
            </a:extLst>
          </p:cNvPr>
          <p:cNvSpPr>
            <a:spLocks noGrp="1"/>
          </p:cNvSpPr>
          <p:nvPr>
            <p:ph type="sldNum" sz="quarter" idx="12"/>
          </p:nvPr>
        </p:nvSpPr>
        <p:spPr/>
        <p:txBody>
          <a:bodyPr/>
          <a:lstStyle/>
          <a:p>
            <a:fld id="{AE316B9E-81D0-45BB-A94C-F34592CB7172}" type="slidenum">
              <a:rPr lang="tr-TR" smtClean="0"/>
              <a:t>‹#›</a:t>
            </a:fld>
            <a:endParaRPr lang="tr-TR"/>
          </a:p>
        </p:txBody>
      </p:sp>
    </p:spTree>
    <p:extLst>
      <p:ext uri="{BB962C8B-B14F-4D97-AF65-F5344CB8AC3E}">
        <p14:creationId xmlns:p14="http://schemas.microsoft.com/office/powerpoint/2010/main" val="1410422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7F2D00AD-7350-4F93-8C61-CCAD06C0C436}"/>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 xmlns:a16="http://schemas.microsoft.com/office/drawing/2014/main" id="{56C2BCED-C7A5-4CAE-8ECE-0118609CE066}"/>
              </a:ext>
            </a:extLst>
          </p:cNvPr>
          <p:cNvSpPr>
            <a:spLocks noGrp="1"/>
          </p:cNvSpPr>
          <p:nvPr>
            <p:ph type="dt" sz="half" idx="10"/>
          </p:nvPr>
        </p:nvSpPr>
        <p:spPr/>
        <p:txBody>
          <a:bodyPr/>
          <a:lstStyle/>
          <a:p>
            <a:fld id="{6B5F31CB-DA71-4140-8E37-83660FCEAC6B}" type="datetimeFigureOut">
              <a:rPr lang="tr-TR" smtClean="0"/>
              <a:t>09.03.2018</a:t>
            </a:fld>
            <a:endParaRPr lang="tr-TR"/>
          </a:p>
        </p:txBody>
      </p:sp>
      <p:sp>
        <p:nvSpPr>
          <p:cNvPr id="4" name="Alt Bilgi Yer Tutucusu 3">
            <a:extLst>
              <a:ext uri="{FF2B5EF4-FFF2-40B4-BE49-F238E27FC236}">
                <a16:creationId xmlns="" xmlns:a16="http://schemas.microsoft.com/office/drawing/2014/main" id="{549E3FD1-6682-4567-9C25-A18E38387F15}"/>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 xmlns:a16="http://schemas.microsoft.com/office/drawing/2014/main" id="{534B50DB-85D2-405B-96CD-AEE800DA574E}"/>
              </a:ext>
            </a:extLst>
          </p:cNvPr>
          <p:cNvSpPr>
            <a:spLocks noGrp="1"/>
          </p:cNvSpPr>
          <p:nvPr>
            <p:ph type="sldNum" sz="quarter" idx="12"/>
          </p:nvPr>
        </p:nvSpPr>
        <p:spPr/>
        <p:txBody>
          <a:bodyPr/>
          <a:lstStyle/>
          <a:p>
            <a:fld id="{AE316B9E-81D0-45BB-A94C-F34592CB7172}" type="slidenum">
              <a:rPr lang="tr-TR" smtClean="0"/>
              <a:t>‹#›</a:t>
            </a:fld>
            <a:endParaRPr lang="tr-TR"/>
          </a:p>
        </p:txBody>
      </p:sp>
    </p:spTree>
    <p:extLst>
      <p:ext uri="{BB962C8B-B14F-4D97-AF65-F5344CB8AC3E}">
        <p14:creationId xmlns:p14="http://schemas.microsoft.com/office/powerpoint/2010/main" val="1778548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 xmlns:a16="http://schemas.microsoft.com/office/drawing/2014/main" id="{F6480FEE-7E6C-4D06-B720-79ED198599ED}"/>
              </a:ext>
            </a:extLst>
          </p:cNvPr>
          <p:cNvSpPr>
            <a:spLocks noGrp="1"/>
          </p:cNvSpPr>
          <p:nvPr>
            <p:ph type="dt" sz="half" idx="10"/>
          </p:nvPr>
        </p:nvSpPr>
        <p:spPr/>
        <p:txBody>
          <a:bodyPr/>
          <a:lstStyle/>
          <a:p>
            <a:fld id="{6B5F31CB-DA71-4140-8E37-83660FCEAC6B}" type="datetimeFigureOut">
              <a:rPr lang="tr-TR" smtClean="0"/>
              <a:t>09.03.2018</a:t>
            </a:fld>
            <a:endParaRPr lang="tr-TR"/>
          </a:p>
        </p:txBody>
      </p:sp>
      <p:sp>
        <p:nvSpPr>
          <p:cNvPr id="3" name="Alt Bilgi Yer Tutucusu 2">
            <a:extLst>
              <a:ext uri="{FF2B5EF4-FFF2-40B4-BE49-F238E27FC236}">
                <a16:creationId xmlns="" xmlns:a16="http://schemas.microsoft.com/office/drawing/2014/main" id="{0F4759EF-2228-4258-BC7D-CDA78E7259BC}"/>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 xmlns:a16="http://schemas.microsoft.com/office/drawing/2014/main" id="{B7D19433-86AD-4BDC-8BFB-2EA5A475B7D3}"/>
              </a:ext>
            </a:extLst>
          </p:cNvPr>
          <p:cNvSpPr>
            <a:spLocks noGrp="1"/>
          </p:cNvSpPr>
          <p:nvPr>
            <p:ph type="sldNum" sz="quarter" idx="12"/>
          </p:nvPr>
        </p:nvSpPr>
        <p:spPr/>
        <p:txBody>
          <a:bodyPr/>
          <a:lstStyle/>
          <a:p>
            <a:fld id="{AE316B9E-81D0-45BB-A94C-F34592CB7172}" type="slidenum">
              <a:rPr lang="tr-TR" smtClean="0"/>
              <a:t>‹#›</a:t>
            </a:fld>
            <a:endParaRPr lang="tr-TR"/>
          </a:p>
        </p:txBody>
      </p:sp>
    </p:spTree>
    <p:extLst>
      <p:ext uri="{BB962C8B-B14F-4D97-AF65-F5344CB8AC3E}">
        <p14:creationId xmlns:p14="http://schemas.microsoft.com/office/powerpoint/2010/main" val="518677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7801B883-F533-43F0-8FC5-713AE372BD0C}"/>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 xmlns:a16="http://schemas.microsoft.com/office/drawing/2014/main" id="{A0D2F88B-1FCC-4D8B-B3CC-E597DC50CF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 xmlns:a16="http://schemas.microsoft.com/office/drawing/2014/main" id="{6145BE2A-43E8-4615-8708-B93874432D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a:extLst>
              <a:ext uri="{FF2B5EF4-FFF2-40B4-BE49-F238E27FC236}">
                <a16:creationId xmlns="" xmlns:a16="http://schemas.microsoft.com/office/drawing/2014/main" id="{816C01C2-16E2-4DD6-9C35-D7FB412AD4AC}"/>
              </a:ext>
            </a:extLst>
          </p:cNvPr>
          <p:cNvSpPr>
            <a:spLocks noGrp="1"/>
          </p:cNvSpPr>
          <p:nvPr>
            <p:ph type="dt" sz="half" idx="10"/>
          </p:nvPr>
        </p:nvSpPr>
        <p:spPr/>
        <p:txBody>
          <a:bodyPr/>
          <a:lstStyle/>
          <a:p>
            <a:fld id="{6B5F31CB-DA71-4140-8E37-83660FCEAC6B}" type="datetimeFigureOut">
              <a:rPr lang="tr-TR" smtClean="0"/>
              <a:t>09.03.2018</a:t>
            </a:fld>
            <a:endParaRPr lang="tr-TR"/>
          </a:p>
        </p:txBody>
      </p:sp>
      <p:sp>
        <p:nvSpPr>
          <p:cNvPr id="6" name="Alt Bilgi Yer Tutucusu 5">
            <a:extLst>
              <a:ext uri="{FF2B5EF4-FFF2-40B4-BE49-F238E27FC236}">
                <a16:creationId xmlns="" xmlns:a16="http://schemas.microsoft.com/office/drawing/2014/main" id="{790D8F58-48CB-4705-A7EA-032192AAC81B}"/>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 xmlns:a16="http://schemas.microsoft.com/office/drawing/2014/main" id="{BFCC3E32-CC80-42B1-B9BC-3C16AA4C97D5}"/>
              </a:ext>
            </a:extLst>
          </p:cNvPr>
          <p:cNvSpPr>
            <a:spLocks noGrp="1"/>
          </p:cNvSpPr>
          <p:nvPr>
            <p:ph type="sldNum" sz="quarter" idx="12"/>
          </p:nvPr>
        </p:nvSpPr>
        <p:spPr/>
        <p:txBody>
          <a:bodyPr/>
          <a:lstStyle/>
          <a:p>
            <a:fld id="{AE316B9E-81D0-45BB-A94C-F34592CB7172}" type="slidenum">
              <a:rPr lang="tr-TR" smtClean="0"/>
              <a:t>‹#›</a:t>
            </a:fld>
            <a:endParaRPr lang="tr-TR"/>
          </a:p>
        </p:txBody>
      </p:sp>
    </p:spTree>
    <p:extLst>
      <p:ext uri="{BB962C8B-B14F-4D97-AF65-F5344CB8AC3E}">
        <p14:creationId xmlns:p14="http://schemas.microsoft.com/office/powerpoint/2010/main" val="3211676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D633E5B9-6644-477C-964A-8028F07C6E31}"/>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 xmlns:a16="http://schemas.microsoft.com/office/drawing/2014/main" id="{A044A83B-3C9A-4E83-988C-2F5926E36B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 xmlns:a16="http://schemas.microsoft.com/office/drawing/2014/main" id="{329A570A-8D05-424C-B6F5-18B90920C3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a:extLst>
              <a:ext uri="{FF2B5EF4-FFF2-40B4-BE49-F238E27FC236}">
                <a16:creationId xmlns="" xmlns:a16="http://schemas.microsoft.com/office/drawing/2014/main" id="{DF726BD5-4F34-4EE9-BECB-AE0FE33F0377}"/>
              </a:ext>
            </a:extLst>
          </p:cNvPr>
          <p:cNvSpPr>
            <a:spLocks noGrp="1"/>
          </p:cNvSpPr>
          <p:nvPr>
            <p:ph type="dt" sz="half" idx="10"/>
          </p:nvPr>
        </p:nvSpPr>
        <p:spPr/>
        <p:txBody>
          <a:bodyPr/>
          <a:lstStyle/>
          <a:p>
            <a:fld id="{6B5F31CB-DA71-4140-8E37-83660FCEAC6B}" type="datetimeFigureOut">
              <a:rPr lang="tr-TR" smtClean="0"/>
              <a:t>09.03.2018</a:t>
            </a:fld>
            <a:endParaRPr lang="tr-TR"/>
          </a:p>
        </p:txBody>
      </p:sp>
      <p:sp>
        <p:nvSpPr>
          <p:cNvPr id="6" name="Alt Bilgi Yer Tutucusu 5">
            <a:extLst>
              <a:ext uri="{FF2B5EF4-FFF2-40B4-BE49-F238E27FC236}">
                <a16:creationId xmlns="" xmlns:a16="http://schemas.microsoft.com/office/drawing/2014/main" id="{108147BB-6157-4FBE-8A86-AFB0FCD2EFCD}"/>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 xmlns:a16="http://schemas.microsoft.com/office/drawing/2014/main" id="{27642836-273B-4DE9-AFF0-99F96BCA46A6}"/>
              </a:ext>
            </a:extLst>
          </p:cNvPr>
          <p:cNvSpPr>
            <a:spLocks noGrp="1"/>
          </p:cNvSpPr>
          <p:nvPr>
            <p:ph type="sldNum" sz="quarter" idx="12"/>
          </p:nvPr>
        </p:nvSpPr>
        <p:spPr/>
        <p:txBody>
          <a:bodyPr/>
          <a:lstStyle/>
          <a:p>
            <a:fld id="{AE316B9E-81D0-45BB-A94C-F34592CB7172}" type="slidenum">
              <a:rPr lang="tr-TR" smtClean="0"/>
              <a:t>‹#›</a:t>
            </a:fld>
            <a:endParaRPr lang="tr-TR"/>
          </a:p>
        </p:txBody>
      </p:sp>
    </p:spTree>
    <p:extLst>
      <p:ext uri="{BB962C8B-B14F-4D97-AF65-F5344CB8AC3E}">
        <p14:creationId xmlns:p14="http://schemas.microsoft.com/office/powerpoint/2010/main" val="4040407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 xmlns:a16="http://schemas.microsoft.com/office/drawing/2014/main" id="{5B3AE9B2-3C94-49E2-A522-89457B4670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 xmlns:a16="http://schemas.microsoft.com/office/drawing/2014/main" id="{F84093E2-43CC-4F51-8F0A-F6447FBFEA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 xmlns:a16="http://schemas.microsoft.com/office/drawing/2014/main" id="{B51003F2-DE00-44B9-8BCD-0DC29EBD78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5F31CB-DA71-4140-8E37-83660FCEAC6B}" type="datetimeFigureOut">
              <a:rPr lang="tr-TR" smtClean="0"/>
              <a:t>09.03.2018</a:t>
            </a:fld>
            <a:endParaRPr lang="tr-TR"/>
          </a:p>
        </p:txBody>
      </p:sp>
      <p:sp>
        <p:nvSpPr>
          <p:cNvPr id="5" name="Alt Bilgi Yer Tutucusu 4">
            <a:extLst>
              <a:ext uri="{FF2B5EF4-FFF2-40B4-BE49-F238E27FC236}">
                <a16:creationId xmlns="" xmlns:a16="http://schemas.microsoft.com/office/drawing/2014/main" id="{3F30CAE0-CCCC-4C6C-8D61-966982B5A3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 xmlns:a16="http://schemas.microsoft.com/office/drawing/2014/main" id="{7DB285C1-C613-4D2F-B563-7874D3BABF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6B9E-81D0-45BB-A94C-F34592CB7172}" type="slidenum">
              <a:rPr lang="tr-TR" smtClean="0"/>
              <a:t>‹#›</a:t>
            </a:fld>
            <a:endParaRPr lang="tr-TR"/>
          </a:p>
        </p:txBody>
      </p:sp>
    </p:spTree>
    <p:extLst>
      <p:ext uri="{BB962C8B-B14F-4D97-AF65-F5344CB8AC3E}">
        <p14:creationId xmlns:p14="http://schemas.microsoft.com/office/powerpoint/2010/main" val="13525488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 xmlns:a16="http://schemas.microsoft.com/office/drawing/2014/main" id="{00869C22-ED0F-413A-AAF4-FF5BEFDD2804}"/>
              </a:ext>
            </a:extLst>
          </p:cNvPr>
          <p:cNvSpPr>
            <a:spLocks noGrp="1"/>
          </p:cNvSpPr>
          <p:nvPr>
            <p:ph type="subTitle" idx="1"/>
          </p:nvPr>
        </p:nvSpPr>
        <p:spPr>
          <a:xfrm>
            <a:off x="1524000" y="2865458"/>
            <a:ext cx="9144000" cy="2472086"/>
          </a:xfrm>
        </p:spPr>
        <p:txBody>
          <a:bodyPr/>
          <a:lstStyle/>
          <a:p>
            <a:r>
              <a:rPr lang="tr-TR" sz="5400" dirty="0"/>
              <a:t>KARABÜK ÜNİVERSİTESİ</a:t>
            </a:r>
          </a:p>
          <a:p>
            <a:r>
              <a:rPr lang="tr-TR" sz="5400" dirty="0"/>
              <a:t>YAPI İŞLERİ VE TEKNİK DAİRE BAŞKANLIĞI</a:t>
            </a:r>
          </a:p>
          <a:p>
            <a:endParaRPr lang="tr-TR" dirty="0"/>
          </a:p>
        </p:txBody>
      </p:sp>
      <p:pic>
        <p:nvPicPr>
          <p:cNvPr id="1026" name="Picture 2" descr="Modern">
            <a:extLst>
              <a:ext uri="{FF2B5EF4-FFF2-40B4-BE49-F238E27FC236}">
                <a16:creationId xmlns="" xmlns:a16="http://schemas.microsoft.com/office/drawing/2014/main" id="{B87D7665-11BA-4F3C-96A1-FF5886C689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8250" y="374631"/>
            <a:ext cx="20955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81507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D139532E-6C5C-4D43-B917-34A3B43F9426}"/>
              </a:ext>
            </a:extLst>
          </p:cNvPr>
          <p:cNvSpPr>
            <a:spLocks noGrp="1"/>
          </p:cNvSpPr>
          <p:nvPr>
            <p:ph type="title"/>
          </p:nvPr>
        </p:nvSpPr>
        <p:spPr>
          <a:xfrm>
            <a:off x="838200" y="681037"/>
            <a:ext cx="10515600" cy="1325563"/>
          </a:xfrm>
        </p:spPr>
        <p:txBody>
          <a:bodyPr>
            <a:normAutofit fontScale="90000"/>
          </a:bodyPr>
          <a:lstStyle/>
          <a:p>
            <a:r>
              <a:rPr lang="tr-TR" sz="3600" b="1" dirty="0"/>
              <a:t>KBÜ İİBF binasının havalandırma ve soğutma </a:t>
            </a:r>
            <a:r>
              <a:rPr lang="tr-TR" sz="3600" b="1" dirty="0" err="1"/>
              <a:t>sisteminin,Mühendislik</a:t>
            </a:r>
            <a:r>
              <a:rPr lang="tr-TR" sz="3600" b="1" dirty="0"/>
              <a:t> Fakültesi ve B3-B4 bloklarının soğutma sistemlerinin yapılması İşi</a:t>
            </a:r>
            <a:r>
              <a:rPr lang="tr-TR" dirty="0"/>
              <a:t/>
            </a:r>
            <a:br>
              <a:rPr lang="tr-TR" dirty="0"/>
            </a:br>
            <a:endParaRPr lang="tr-TR" dirty="0"/>
          </a:p>
        </p:txBody>
      </p:sp>
      <p:graphicFrame>
        <p:nvGraphicFramePr>
          <p:cNvPr id="4" name="İçerik Yer Tutucusu 3">
            <a:extLst>
              <a:ext uri="{FF2B5EF4-FFF2-40B4-BE49-F238E27FC236}">
                <a16:creationId xmlns="" xmlns:a16="http://schemas.microsoft.com/office/drawing/2014/main" id="{48C986BD-A5CF-4712-BD42-7193B128677F}"/>
              </a:ext>
            </a:extLst>
          </p:cNvPr>
          <p:cNvGraphicFramePr>
            <a:graphicFrameLocks noGrp="1"/>
          </p:cNvGraphicFramePr>
          <p:nvPr>
            <p:ph idx="1"/>
            <p:extLst>
              <p:ext uri="{D42A27DB-BD31-4B8C-83A1-F6EECF244321}">
                <p14:modId xmlns:p14="http://schemas.microsoft.com/office/powerpoint/2010/main" val="252711228"/>
              </p:ext>
            </p:extLst>
          </p:nvPr>
        </p:nvGraphicFramePr>
        <p:xfrm>
          <a:off x="838200" y="2097986"/>
          <a:ext cx="8271933" cy="3648060"/>
        </p:xfrm>
        <a:graphic>
          <a:graphicData uri="http://schemas.openxmlformats.org/drawingml/2006/table">
            <a:tbl>
              <a:tblPr firstRow="1" firstCol="1" bandRow="1">
                <a:tableStyleId>{5C22544A-7EE6-4342-B048-85BDC9FD1C3A}</a:tableStyleId>
              </a:tblPr>
              <a:tblGrid>
                <a:gridCol w="4425107">
                  <a:extLst>
                    <a:ext uri="{9D8B030D-6E8A-4147-A177-3AD203B41FA5}">
                      <a16:colId xmlns="" xmlns:a16="http://schemas.microsoft.com/office/drawing/2014/main" val="859970343"/>
                    </a:ext>
                  </a:extLst>
                </a:gridCol>
                <a:gridCol w="3846826">
                  <a:extLst>
                    <a:ext uri="{9D8B030D-6E8A-4147-A177-3AD203B41FA5}">
                      <a16:colId xmlns="" xmlns:a16="http://schemas.microsoft.com/office/drawing/2014/main" val="3470526678"/>
                    </a:ext>
                  </a:extLst>
                </a:gridCol>
              </a:tblGrid>
              <a:tr h="608010">
                <a:tc>
                  <a:txBody>
                    <a:bodyPr/>
                    <a:lstStyle/>
                    <a:p>
                      <a:pPr algn="just">
                        <a:spcAft>
                          <a:spcPts val="0"/>
                        </a:spcAft>
                      </a:pPr>
                      <a:r>
                        <a:rPr lang="en-GB" sz="2400">
                          <a:effectLst/>
                        </a:rPr>
                        <a:t>Müteahhit Firma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İGC YAPI YATIRIMLARI A.Ş.  </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875305559"/>
                  </a:ext>
                </a:extLst>
              </a:tr>
              <a:tr h="608010">
                <a:tc>
                  <a:txBody>
                    <a:bodyPr/>
                    <a:lstStyle/>
                    <a:p>
                      <a:pPr algn="just">
                        <a:spcAft>
                          <a:spcPts val="0"/>
                        </a:spcAft>
                      </a:pPr>
                      <a:r>
                        <a:rPr lang="en-GB" sz="2400">
                          <a:effectLst/>
                        </a:rPr>
                        <a:t>İhale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29.04.2016</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3257821511"/>
                  </a:ext>
                </a:extLst>
              </a:tr>
              <a:tr h="608010">
                <a:tc>
                  <a:txBody>
                    <a:bodyPr/>
                    <a:lstStyle/>
                    <a:p>
                      <a:pPr algn="just">
                        <a:spcAft>
                          <a:spcPts val="0"/>
                        </a:spcAft>
                      </a:pPr>
                      <a:r>
                        <a:rPr lang="en-GB" sz="2400">
                          <a:effectLst/>
                        </a:rPr>
                        <a:t>İhale Bedeli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600"/>
                        </a:spcAft>
                      </a:pPr>
                      <a:r>
                        <a:rPr lang="en-GB" sz="2400">
                          <a:effectLst/>
                        </a:rPr>
                        <a:t>2.149.621,50 TL  (KDV HARİÇ)</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3865107022"/>
                  </a:ext>
                </a:extLst>
              </a:tr>
              <a:tr h="608010">
                <a:tc>
                  <a:txBody>
                    <a:bodyPr/>
                    <a:lstStyle/>
                    <a:p>
                      <a:pPr algn="just">
                        <a:spcAft>
                          <a:spcPts val="0"/>
                        </a:spcAft>
                      </a:pPr>
                      <a:r>
                        <a:rPr lang="en-GB" sz="2400">
                          <a:effectLst/>
                        </a:rPr>
                        <a:t>Sözleşme Bedeli</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600"/>
                        </a:spcAft>
                      </a:pPr>
                      <a:r>
                        <a:rPr lang="en-GB" sz="2400">
                          <a:effectLst/>
                        </a:rPr>
                        <a:t>2.572.819,25 TL  (KDV HARİÇ)</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888479914"/>
                  </a:ext>
                </a:extLst>
              </a:tr>
              <a:tr h="608010">
                <a:tc>
                  <a:txBody>
                    <a:bodyPr/>
                    <a:lstStyle/>
                    <a:p>
                      <a:pPr algn="just">
                        <a:spcAft>
                          <a:spcPts val="0"/>
                        </a:spcAft>
                      </a:pPr>
                      <a:r>
                        <a:rPr lang="en-GB" sz="2400">
                          <a:effectLst/>
                        </a:rPr>
                        <a:t>İşe Başlama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25.07.2016</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4055643835"/>
                  </a:ext>
                </a:extLst>
              </a:tr>
              <a:tr h="608010">
                <a:tc>
                  <a:txBody>
                    <a:bodyPr/>
                    <a:lstStyle/>
                    <a:p>
                      <a:pPr algn="just">
                        <a:spcAft>
                          <a:spcPts val="600"/>
                        </a:spcAft>
                      </a:pPr>
                      <a:r>
                        <a:rPr lang="en-GB" sz="2400">
                          <a:effectLst/>
                        </a:rPr>
                        <a:t>İş Bitim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dirty="0">
                          <a:effectLst/>
                        </a:rPr>
                        <a:t>17.03.2017</a:t>
                      </a:r>
                      <a:endParaRPr lang="tr-TR"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4244353525"/>
                  </a:ext>
                </a:extLst>
              </a:tr>
            </a:tbl>
          </a:graphicData>
        </a:graphic>
      </p:graphicFrame>
    </p:spTree>
    <p:extLst>
      <p:ext uri="{BB962C8B-B14F-4D97-AF65-F5344CB8AC3E}">
        <p14:creationId xmlns:p14="http://schemas.microsoft.com/office/powerpoint/2010/main" val="579978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56C32535-DE51-4EA5-92EC-BCE87AD598C4}"/>
              </a:ext>
            </a:extLst>
          </p:cNvPr>
          <p:cNvSpPr>
            <a:spLocks noGrp="1"/>
          </p:cNvSpPr>
          <p:nvPr>
            <p:ph type="title"/>
          </p:nvPr>
        </p:nvSpPr>
        <p:spPr/>
        <p:txBody>
          <a:bodyPr/>
          <a:lstStyle/>
          <a:p>
            <a:r>
              <a:rPr lang="tr-TR" b="1" dirty="0"/>
              <a:t>Karabük Üniversitesi Safranbolu MYO Tadilat ve Onarım İkmal İşi.</a:t>
            </a:r>
            <a:endParaRPr lang="tr-TR" dirty="0"/>
          </a:p>
        </p:txBody>
      </p:sp>
      <p:graphicFrame>
        <p:nvGraphicFramePr>
          <p:cNvPr id="4" name="İçerik Yer Tutucusu 3">
            <a:extLst>
              <a:ext uri="{FF2B5EF4-FFF2-40B4-BE49-F238E27FC236}">
                <a16:creationId xmlns="" xmlns:a16="http://schemas.microsoft.com/office/drawing/2014/main" id="{7633F783-6AA5-4C43-8CD7-24B707E3CD84}"/>
              </a:ext>
            </a:extLst>
          </p:cNvPr>
          <p:cNvGraphicFramePr>
            <a:graphicFrameLocks noGrp="1"/>
          </p:cNvGraphicFramePr>
          <p:nvPr>
            <p:ph idx="1"/>
            <p:extLst>
              <p:ext uri="{D42A27DB-BD31-4B8C-83A1-F6EECF244321}">
                <p14:modId xmlns:p14="http://schemas.microsoft.com/office/powerpoint/2010/main" val="2728366512"/>
              </p:ext>
            </p:extLst>
          </p:nvPr>
        </p:nvGraphicFramePr>
        <p:xfrm>
          <a:off x="838200" y="2278608"/>
          <a:ext cx="8271933" cy="3839970"/>
        </p:xfrm>
        <a:graphic>
          <a:graphicData uri="http://schemas.openxmlformats.org/drawingml/2006/table">
            <a:tbl>
              <a:tblPr firstRow="1" firstCol="1" bandRow="1">
                <a:tableStyleId>{5C22544A-7EE6-4342-B048-85BDC9FD1C3A}</a:tableStyleId>
              </a:tblPr>
              <a:tblGrid>
                <a:gridCol w="4125666">
                  <a:extLst>
                    <a:ext uri="{9D8B030D-6E8A-4147-A177-3AD203B41FA5}">
                      <a16:colId xmlns="" xmlns:a16="http://schemas.microsoft.com/office/drawing/2014/main" val="2155719530"/>
                    </a:ext>
                  </a:extLst>
                </a:gridCol>
                <a:gridCol w="4146267">
                  <a:extLst>
                    <a:ext uri="{9D8B030D-6E8A-4147-A177-3AD203B41FA5}">
                      <a16:colId xmlns="" xmlns:a16="http://schemas.microsoft.com/office/drawing/2014/main" val="2673810381"/>
                    </a:ext>
                  </a:extLst>
                </a:gridCol>
              </a:tblGrid>
              <a:tr h="639995">
                <a:tc>
                  <a:txBody>
                    <a:bodyPr/>
                    <a:lstStyle/>
                    <a:p>
                      <a:pPr algn="just">
                        <a:spcAft>
                          <a:spcPts val="0"/>
                        </a:spcAft>
                      </a:pPr>
                      <a:r>
                        <a:rPr lang="en-GB" sz="2400">
                          <a:effectLst/>
                        </a:rPr>
                        <a:t>Müteahhit Firma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l">
                        <a:spcAft>
                          <a:spcPts val="0"/>
                        </a:spcAft>
                        <a:tabLst>
                          <a:tab pos="2105025" algn="l"/>
                        </a:tabLst>
                      </a:pPr>
                      <a:r>
                        <a:rPr lang="en-GB" sz="2400">
                          <a:effectLst/>
                        </a:rPr>
                        <a:t>ALVER İNŞ SAN VE TİC A.Ş.</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4182156193"/>
                  </a:ext>
                </a:extLst>
              </a:tr>
              <a:tr h="639995">
                <a:tc>
                  <a:txBody>
                    <a:bodyPr/>
                    <a:lstStyle/>
                    <a:p>
                      <a:pPr algn="just">
                        <a:spcAft>
                          <a:spcPts val="0"/>
                        </a:spcAft>
                      </a:pPr>
                      <a:r>
                        <a:rPr lang="en-GB" sz="2400">
                          <a:effectLst/>
                        </a:rPr>
                        <a:t>İhale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tabLst>
                          <a:tab pos="4500880" algn="l"/>
                          <a:tab pos="4860925" algn="l"/>
                        </a:tabLst>
                      </a:pPr>
                      <a:r>
                        <a:rPr lang="en-GB" sz="2400">
                          <a:effectLst/>
                        </a:rPr>
                        <a:t>20.06.2016</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3439010246"/>
                  </a:ext>
                </a:extLst>
              </a:tr>
              <a:tr h="639995">
                <a:tc>
                  <a:txBody>
                    <a:bodyPr/>
                    <a:lstStyle/>
                    <a:p>
                      <a:pPr algn="just">
                        <a:spcAft>
                          <a:spcPts val="0"/>
                        </a:spcAft>
                      </a:pPr>
                      <a:r>
                        <a:rPr lang="en-GB" sz="2400">
                          <a:effectLst/>
                        </a:rPr>
                        <a:t>İhale Bedeli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tabLst>
                          <a:tab pos="4500880" algn="l"/>
                          <a:tab pos="4860925" algn="l"/>
                        </a:tabLst>
                      </a:pPr>
                      <a:r>
                        <a:rPr lang="en-GB" sz="2400">
                          <a:effectLst/>
                        </a:rPr>
                        <a:t>2.685.000,00-TL (KDV HARİÇ)</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3845779183"/>
                  </a:ext>
                </a:extLst>
              </a:tr>
              <a:tr h="639995">
                <a:tc>
                  <a:txBody>
                    <a:bodyPr/>
                    <a:lstStyle/>
                    <a:p>
                      <a:pPr algn="just">
                        <a:spcAft>
                          <a:spcPts val="0"/>
                        </a:spcAft>
                      </a:pPr>
                      <a:r>
                        <a:rPr lang="en-GB" sz="2400">
                          <a:effectLst/>
                        </a:rPr>
                        <a:t>Sözleşme Bedeli</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tabLst>
                          <a:tab pos="4500880" algn="l"/>
                          <a:tab pos="4860925" algn="l"/>
                        </a:tabLst>
                      </a:pPr>
                      <a:r>
                        <a:rPr lang="en-GB" sz="2400">
                          <a:effectLst/>
                        </a:rPr>
                        <a:t>2.895.393,13 -(KDV HARİÇ)</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876224828"/>
                  </a:ext>
                </a:extLst>
              </a:tr>
              <a:tr h="639995">
                <a:tc>
                  <a:txBody>
                    <a:bodyPr/>
                    <a:lstStyle/>
                    <a:p>
                      <a:pPr algn="just">
                        <a:spcAft>
                          <a:spcPts val="0"/>
                        </a:spcAft>
                      </a:pPr>
                      <a:r>
                        <a:rPr lang="en-GB" sz="2400">
                          <a:effectLst/>
                        </a:rPr>
                        <a:t>İşe Başlama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tabLst>
                          <a:tab pos="4500880" algn="l"/>
                          <a:tab pos="4860925" algn="l"/>
                        </a:tabLst>
                      </a:pPr>
                      <a:r>
                        <a:rPr lang="en-GB" sz="2400">
                          <a:effectLst/>
                        </a:rPr>
                        <a:t>25.07.2016</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3629600817"/>
                  </a:ext>
                </a:extLst>
              </a:tr>
              <a:tr h="639995">
                <a:tc>
                  <a:txBody>
                    <a:bodyPr/>
                    <a:lstStyle/>
                    <a:p>
                      <a:pPr algn="just">
                        <a:spcAft>
                          <a:spcPts val="600"/>
                        </a:spcAft>
                      </a:pPr>
                      <a:r>
                        <a:rPr lang="en-GB" sz="2400">
                          <a:effectLst/>
                        </a:rPr>
                        <a:t>İş Bitim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tabLst>
                          <a:tab pos="4500880" algn="l"/>
                          <a:tab pos="4860925" algn="l"/>
                        </a:tabLst>
                      </a:pPr>
                      <a:r>
                        <a:rPr lang="en-GB" sz="2400" dirty="0">
                          <a:effectLst/>
                        </a:rPr>
                        <a:t>17.05.2017</a:t>
                      </a:r>
                      <a:endParaRPr lang="tr-TR"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045709798"/>
                  </a:ext>
                </a:extLst>
              </a:tr>
            </a:tbl>
          </a:graphicData>
        </a:graphic>
      </p:graphicFrame>
    </p:spTree>
    <p:extLst>
      <p:ext uri="{BB962C8B-B14F-4D97-AF65-F5344CB8AC3E}">
        <p14:creationId xmlns:p14="http://schemas.microsoft.com/office/powerpoint/2010/main" val="1321976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7440A027-3479-4385-BA06-F899A3A813AB}"/>
              </a:ext>
            </a:extLst>
          </p:cNvPr>
          <p:cNvSpPr>
            <a:spLocks noGrp="1"/>
          </p:cNvSpPr>
          <p:nvPr>
            <p:ph type="title"/>
          </p:nvPr>
        </p:nvSpPr>
        <p:spPr/>
        <p:txBody>
          <a:bodyPr>
            <a:normAutofit fontScale="90000"/>
          </a:bodyPr>
          <a:lstStyle/>
          <a:p>
            <a:r>
              <a:rPr lang="tr-TR" b="1" dirty="0"/>
              <a:t>Karabük Üniversitesi Tarihi Çiçekler Evi Bahçesinde Sundurma Mutfak Yapımı Ve Çevre Aydınlatma İşi</a:t>
            </a:r>
            <a:endParaRPr lang="tr-TR" dirty="0"/>
          </a:p>
        </p:txBody>
      </p:sp>
      <p:graphicFrame>
        <p:nvGraphicFramePr>
          <p:cNvPr id="4" name="İçerik Yer Tutucusu 3">
            <a:extLst>
              <a:ext uri="{FF2B5EF4-FFF2-40B4-BE49-F238E27FC236}">
                <a16:creationId xmlns="" xmlns:a16="http://schemas.microsoft.com/office/drawing/2014/main" id="{2B8BF181-FFFC-43D7-80DC-CE972C50BC12}"/>
              </a:ext>
            </a:extLst>
          </p:cNvPr>
          <p:cNvGraphicFramePr>
            <a:graphicFrameLocks noGrp="1"/>
          </p:cNvGraphicFramePr>
          <p:nvPr>
            <p:ph idx="1"/>
            <p:extLst>
              <p:ext uri="{D42A27DB-BD31-4B8C-83A1-F6EECF244321}">
                <p14:modId xmlns:p14="http://schemas.microsoft.com/office/powerpoint/2010/main" val="3002053671"/>
              </p:ext>
            </p:extLst>
          </p:nvPr>
        </p:nvGraphicFramePr>
        <p:xfrm>
          <a:off x="935989" y="2157376"/>
          <a:ext cx="8625700" cy="3995065"/>
        </p:xfrm>
        <a:graphic>
          <a:graphicData uri="http://schemas.openxmlformats.org/drawingml/2006/table">
            <a:tbl>
              <a:tblPr firstRow="1" firstCol="1" bandRow="1">
                <a:tableStyleId>{5C22544A-7EE6-4342-B048-85BDC9FD1C3A}</a:tableStyleId>
              </a:tblPr>
              <a:tblGrid>
                <a:gridCol w="4312850">
                  <a:extLst>
                    <a:ext uri="{9D8B030D-6E8A-4147-A177-3AD203B41FA5}">
                      <a16:colId xmlns="" xmlns:a16="http://schemas.microsoft.com/office/drawing/2014/main" val="2407705681"/>
                    </a:ext>
                  </a:extLst>
                </a:gridCol>
                <a:gridCol w="4312850">
                  <a:extLst>
                    <a:ext uri="{9D8B030D-6E8A-4147-A177-3AD203B41FA5}">
                      <a16:colId xmlns="" xmlns:a16="http://schemas.microsoft.com/office/drawing/2014/main" val="3883560842"/>
                    </a:ext>
                  </a:extLst>
                </a:gridCol>
              </a:tblGrid>
              <a:tr h="1498150">
                <a:tc>
                  <a:txBody>
                    <a:bodyPr/>
                    <a:lstStyle/>
                    <a:p>
                      <a:pPr algn="just">
                        <a:spcAft>
                          <a:spcPts val="0"/>
                        </a:spcAft>
                      </a:pPr>
                      <a:r>
                        <a:rPr lang="en-GB" sz="2400">
                          <a:effectLst/>
                        </a:rPr>
                        <a:t>Müteahhit Firma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l">
                        <a:spcAft>
                          <a:spcPts val="0"/>
                        </a:spcAft>
                        <a:tabLst>
                          <a:tab pos="228600" algn="l"/>
                          <a:tab pos="4552950" algn="l"/>
                        </a:tabLst>
                      </a:pPr>
                      <a:r>
                        <a:rPr lang="en-GB" sz="2400">
                          <a:effectLst/>
                        </a:rPr>
                        <a:t>Yıldırım Yapı Restorasyon İnşaat Nakliyat Tekstil Sanayi Ticaret Limited Şirketi</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3111687998"/>
                  </a:ext>
                </a:extLst>
              </a:tr>
              <a:tr h="499383">
                <a:tc>
                  <a:txBody>
                    <a:bodyPr/>
                    <a:lstStyle/>
                    <a:p>
                      <a:pPr algn="just">
                        <a:spcAft>
                          <a:spcPts val="0"/>
                        </a:spcAft>
                      </a:pPr>
                      <a:r>
                        <a:rPr lang="en-GB" sz="2400">
                          <a:effectLst/>
                        </a:rPr>
                        <a:t>İhale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tabLst>
                          <a:tab pos="4500880" algn="l"/>
                          <a:tab pos="4860925" algn="l"/>
                        </a:tabLst>
                      </a:pPr>
                      <a:r>
                        <a:rPr lang="en-GB" sz="2400">
                          <a:effectLst/>
                        </a:rPr>
                        <a:t>13.07.2016</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36617197"/>
                  </a:ext>
                </a:extLst>
              </a:tr>
              <a:tr h="499383">
                <a:tc>
                  <a:txBody>
                    <a:bodyPr/>
                    <a:lstStyle/>
                    <a:p>
                      <a:pPr algn="just">
                        <a:spcAft>
                          <a:spcPts val="0"/>
                        </a:spcAft>
                      </a:pPr>
                      <a:r>
                        <a:rPr lang="en-GB" sz="2400">
                          <a:effectLst/>
                        </a:rPr>
                        <a:t>İhale Bedeli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tabLst>
                          <a:tab pos="4500880" algn="l"/>
                          <a:tab pos="4860925" algn="l"/>
                        </a:tabLst>
                      </a:pPr>
                      <a:r>
                        <a:rPr lang="en-GB" sz="2400">
                          <a:effectLst/>
                        </a:rPr>
                        <a:t>530.000,00 -TL. (KDV HARİÇ)</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3290254086"/>
                  </a:ext>
                </a:extLst>
              </a:tr>
              <a:tr h="499383">
                <a:tc>
                  <a:txBody>
                    <a:bodyPr/>
                    <a:lstStyle/>
                    <a:p>
                      <a:pPr algn="just">
                        <a:spcAft>
                          <a:spcPts val="0"/>
                        </a:spcAft>
                      </a:pPr>
                      <a:r>
                        <a:rPr lang="en-GB" sz="2400">
                          <a:effectLst/>
                        </a:rPr>
                        <a:t>Sözleşme Bedeli</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tabLst>
                          <a:tab pos="4500880" algn="l"/>
                          <a:tab pos="4860925" algn="l"/>
                        </a:tabLst>
                      </a:pPr>
                      <a:r>
                        <a:rPr lang="en-GB" sz="2400">
                          <a:effectLst/>
                        </a:rPr>
                        <a:t>703.001,12TL (KDV HARİÇ)</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2906797604"/>
                  </a:ext>
                </a:extLst>
              </a:tr>
              <a:tr h="499383">
                <a:tc>
                  <a:txBody>
                    <a:bodyPr/>
                    <a:lstStyle/>
                    <a:p>
                      <a:pPr algn="just">
                        <a:spcAft>
                          <a:spcPts val="0"/>
                        </a:spcAft>
                      </a:pPr>
                      <a:r>
                        <a:rPr lang="en-GB" sz="2400">
                          <a:effectLst/>
                        </a:rPr>
                        <a:t>İşe Başlama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tabLst>
                          <a:tab pos="4500880" algn="l"/>
                          <a:tab pos="4860925" algn="l"/>
                        </a:tabLst>
                      </a:pPr>
                      <a:r>
                        <a:rPr lang="en-GB" sz="2400">
                          <a:effectLst/>
                        </a:rPr>
                        <a:t>09.08.2016</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3626247134"/>
                  </a:ext>
                </a:extLst>
              </a:tr>
              <a:tr h="499383">
                <a:tc>
                  <a:txBody>
                    <a:bodyPr/>
                    <a:lstStyle/>
                    <a:p>
                      <a:pPr algn="just">
                        <a:spcAft>
                          <a:spcPts val="600"/>
                        </a:spcAft>
                      </a:pPr>
                      <a:r>
                        <a:rPr lang="en-GB" sz="2400">
                          <a:effectLst/>
                        </a:rPr>
                        <a:t>İş Bitim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tabLst>
                          <a:tab pos="4500880" algn="l"/>
                          <a:tab pos="4860925" algn="l"/>
                        </a:tabLst>
                      </a:pPr>
                      <a:r>
                        <a:rPr lang="en-GB" sz="2400" dirty="0">
                          <a:effectLst/>
                        </a:rPr>
                        <a:t>30.03.2017</a:t>
                      </a:r>
                      <a:endParaRPr lang="tr-TR"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408300331"/>
                  </a:ext>
                </a:extLst>
              </a:tr>
            </a:tbl>
          </a:graphicData>
        </a:graphic>
      </p:graphicFrame>
    </p:spTree>
    <p:extLst>
      <p:ext uri="{BB962C8B-B14F-4D97-AF65-F5344CB8AC3E}">
        <p14:creationId xmlns:p14="http://schemas.microsoft.com/office/powerpoint/2010/main" val="41525990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B01F12D1-FD55-4618-AD4B-AFE35DA00D33}"/>
              </a:ext>
            </a:extLst>
          </p:cNvPr>
          <p:cNvSpPr>
            <a:spLocks noGrp="1"/>
          </p:cNvSpPr>
          <p:nvPr>
            <p:ph type="title"/>
          </p:nvPr>
        </p:nvSpPr>
        <p:spPr>
          <a:xfrm>
            <a:off x="838200" y="353836"/>
            <a:ext cx="10515600" cy="1325563"/>
          </a:xfrm>
        </p:spPr>
        <p:txBody>
          <a:bodyPr>
            <a:normAutofit fontScale="90000"/>
          </a:bodyPr>
          <a:lstStyle/>
          <a:p>
            <a:r>
              <a:rPr lang="en-GB" sz="2700" b="1" dirty="0"/>
              <a:t>KBÜ Demir </a:t>
            </a:r>
            <a:r>
              <a:rPr lang="en-GB" sz="2700" b="1" dirty="0" err="1"/>
              <a:t>Çelik</a:t>
            </a:r>
            <a:r>
              <a:rPr lang="en-GB" sz="2700" b="1" dirty="0"/>
              <a:t> </a:t>
            </a:r>
            <a:r>
              <a:rPr lang="en-GB" sz="2700" b="1" dirty="0" err="1"/>
              <a:t>Kampüsünde</a:t>
            </a:r>
            <a:r>
              <a:rPr lang="en-GB" sz="2700" b="1" dirty="0"/>
              <a:t> </a:t>
            </a:r>
            <a:r>
              <a:rPr lang="en-GB" sz="2700" b="1" dirty="0" err="1"/>
              <a:t>Bulunan</a:t>
            </a:r>
            <a:r>
              <a:rPr lang="en-GB" sz="2700" b="1" dirty="0"/>
              <a:t> 20 </a:t>
            </a:r>
            <a:r>
              <a:rPr lang="en-GB" sz="2700" b="1" dirty="0" err="1"/>
              <a:t>Adet</a:t>
            </a:r>
            <a:r>
              <a:rPr lang="en-GB" sz="2700" b="1" dirty="0"/>
              <a:t> </a:t>
            </a:r>
            <a:r>
              <a:rPr lang="en-GB" sz="2700" b="1" dirty="0" err="1"/>
              <a:t>Asansörün</a:t>
            </a:r>
            <a:r>
              <a:rPr lang="en-GB" sz="2700" b="1" dirty="0"/>
              <a:t> Fenni </a:t>
            </a:r>
            <a:r>
              <a:rPr lang="en-GB" sz="2700" b="1" dirty="0" err="1"/>
              <a:t>Muayene</a:t>
            </a:r>
            <a:r>
              <a:rPr lang="en-GB" sz="2700" b="1" dirty="0"/>
              <a:t> </a:t>
            </a:r>
            <a:r>
              <a:rPr lang="en-GB" sz="2700" b="1" dirty="0" err="1"/>
              <a:t>Eksikliklerinin</a:t>
            </a:r>
            <a:r>
              <a:rPr lang="en-GB" sz="2700" b="1" dirty="0"/>
              <a:t> (</a:t>
            </a:r>
            <a:r>
              <a:rPr lang="en-GB" sz="2700" b="1" dirty="0" err="1"/>
              <a:t>Kırmızı</a:t>
            </a:r>
            <a:r>
              <a:rPr lang="en-GB" sz="2700" b="1" dirty="0"/>
              <a:t> </a:t>
            </a:r>
            <a:r>
              <a:rPr lang="en-GB" sz="2700" b="1" dirty="0" err="1"/>
              <a:t>Etiketten</a:t>
            </a:r>
            <a:r>
              <a:rPr lang="en-GB" sz="2700" b="1" dirty="0"/>
              <a:t> </a:t>
            </a:r>
            <a:r>
              <a:rPr lang="en-GB" sz="2700" b="1" dirty="0" err="1"/>
              <a:t>Yeşil</a:t>
            </a:r>
            <a:r>
              <a:rPr lang="en-GB" sz="2700" b="1" dirty="0"/>
              <a:t> </a:t>
            </a:r>
            <a:r>
              <a:rPr lang="en-GB" sz="2700" b="1" dirty="0" err="1"/>
              <a:t>Etikete</a:t>
            </a:r>
            <a:r>
              <a:rPr lang="en-GB" sz="2700" b="1" dirty="0"/>
              <a:t> </a:t>
            </a:r>
            <a:r>
              <a:rPr lang="en-GB" sz="2700" b="1" dirty="0" err="1"/>
              <a:t>Dönüştürülmesi</a:t>
            </a:r>
            <a:r>
              <a:rPr lang="en-GB" sz="2700" b="1" dirty="0"/>
              <a:t>) </a:t>
            </a:r>
            <a:r>
              <a:rPr lang="en-GB" sz="2700" b="1" dirty="0" err="1"/>
              <a:t>Yedek</a:t>
            </a:r>
            <a:r>
              <a:rPr lang="en-GB" sz="2700" b="1" dirty="0"/>
              <a:t> </a:t>
            </a:r>
            <a:r>
              <a:rPr lang="en-GB" sz="2700" b="1" dirty="0" err="1"/>
              <a:t>Parça</a:t>
            </a:r>
            <a:r>
              <a:rPr lang="en-GB" sz="2700" b="1" dirty="0"/>
              <a:t> </a:t>
            </a:r>
            <a:r>
              <a:rPr lang="en-GB" sz="2700" b="1" dirty="0" err="1"/>
              <a:t>Dahil</a:t>
            </a:r>
            <a:r>
              <a:rPr lang="en-GB" sz="2700" b="1" dirty="0"/>
              <a:t> </a:t>
            </a:r>
            <a:r>
              <a:rPr lang="en-GB" sz="2700" b="1" dirty="0" err="1"/>
              <a:t>Olmak</a:t>
            </a:r>
            <a:r>
              <a:rPr lang="en-GB" sz="2700" b="1" dirty="0"/>
              <a:t> </a:t>
            </a:r>
            <a:r>
              <a:rPr lang="en-GB" sz="2700" b="1" dirty="0" err="1"/>
              <a:t>Üzere</a:t>
            </a:r>
            <a:r>
              <a:rPr lang="en-GB" sz="2700" b="1" dirty="0"/>
              <a:t> </a:t>
            </a:r>
            <a:r>
              <a:rPr lang="en-GB" sz="2700" b="1" dirty="0" err="1"/>
              <a:t>İhtiyaç</a:t>
            </a:r>
            <a:r>
              <a:rPr lang="en-GB" sz="2700" b="1" dirty="0"/>
              <a:t> </a:t>
            </a:r>
            <a:r>
              <a:rPr lang="en-GB" sz="2700" b="1" dirty="0" err="1"/>
              <a:t>Duyulan</a:t>
            </a:r>
            <a:r>
              <a:rPr lang="en-GB" sz="2700" b="1" dirty="0"/>
              <a:t> </a:t>
            </a:r>
            <a:r>
              <a:rPr lang="en-GB" sz="2700" b="1" dirty="0" err="1"/>
              <a:t>Revizyonlarının</a:t>
            </a:r>
            <a:r>
              <a:rPr lang="en-GB" sz="2700" b="1" dirty="0"/>
              <a:t> </a:t>
            </a:r>
            <a:r>
              <a:rPr lang="en-GB" sz="2700" b="1" dirty="0" err="1"/>
              <a:t>Yapılması</a:t>
            </a:r>
            <a:r>
              <a:rPr lang="en-GB" sz="2700" b="1" dirty="0"/>
              <a:t> </a:t>
            </a:r>
            <a:r>
              <a:rPr lang="en-GB" sz="2700" b="1" dirty="0" err="1"/>
              <a:t>İşi</a:t>
            </a:r>
            <a:r>
              <a:rPr lang="tr-TR" sz="2700" dirty="0"/>
              <a:t/>
            </a:r>
            <a:br>
              <a:rPr lang="tr-TR" sz="2700" dirty="0"/>
            </a:br>
            <a:endParaRPr lang="tr-TR" sz="2700" dirty="0"/>
          </a:p>
        </p:txBody>
      </p:sp>
      <p:graphicFrame>
        <p:nvGraphicFramePr>
          <p:cNvPr id="4" name="İçerik Yer Tutucusu 3">
            <a:extLst>
              <a:ext uri="{FF2B5EF4-FFF2-40B4-BE49-F238E27FC236}">
                <a16:creationId xmlns="" xmlns:a16="http://schemas.microsoft.com/office/drawing/2014/main" id="{F11EEE43-331D-454E-B12F-CA34D65318B1}"/>
              </a:ext>
            </a:extLst>
          </p:cNvPr>
          <p:cNvGraphicFramePr>
            <a:graphicFrameLocks noGrp="1"/>
          </p:cNvGraphicFramePr>
          <p:nvPr>
            <p:ph idx="1"/>
            <p:extLst>
              <p:ext uri="{D42A27DB-BD31-4B8C-83A1-F6EECF244321}">
                <p14:modId xmlns:p14="http://schemas.microsoft.com/office/powerpoint/2010/main" val="4202914514"/>
              </p:ext>
            </p:extLst>
          </p:nvPr>
        </p:nvGraphicFramePr>
        <p:xfrm>
          <a:off x="838200" y="2061863"/>
          <a:ext cx="8667044" cy="4124448"/>
        </p:xfrm>
        <a:graphic>
          <a:graphicData uri="http://schemas.openxmlformats.org/drawingml/2006/table">
            <a:tbl>
              <a:tblPr firstRow="1" firstCol="1" bandRow="1">
                <a:tableStyleId>{5C22544A-7EE6-4342-B048-85BDC9FD1C3A}</a:tableStyleId>
              </a:tblPr>
              <a:tblGrid>
                <a:gridCol w="4333522">
                  <a:extLst>
                    <a:ext uri="{9D8B030D-6E8A-4147-A177-3AD203B41FA5}">
                      <a16:colId xmlns="" xmlns:a16="http://schemas.microsoft.com/office/drawing/2014/main" val="430884497"/>
                    </a:ext>
                  </a:extLst>
                </a:gridCol>
                <a:gridCol w="4333522">
                  <a:extLst>
                    <a:ext uri="{9D8B030D-6E8A-4147-A177-3AD203B41FA5}">
                      <a16:colId xmlns="" xmlns:a16="http://schemas.microsoft.com/office/drawing/2014/main" val="2873958264"/>
                    </a:ext>
                  </a:extLst>
                </a:gridCol>
              </a:tblGrid>
              <a:tr h="1546668">
                <a:tc>
                  <a:txBody>
                    <a:bodyPr/>
                    <a:lstStyle/>
                    <a:p>
                      <a:pPr algn="just">
                        <a:spcAft>
                          <a:spcPts val="0"/>
                        </a:spcAft>
                      </a:pPr>
                      <a:r>
                        <a:rPr lang="en-GB" sz="2400">
                          <a:effectLst/>
                        </a:rPr>
                        <a:t>Müteahhit Firma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GAYE-BİR ASANSÖR SANAYİ VE TİCARET LTD.ŞTİ.</a:t>
                      </a:r>
                      <a:endParaRPr lang="tr-TR" sz="2400">
                        <a:effectLst/>
                      </a:endParaRPr>
                    </a:p>
                    <a:p>
                      <a:pPr algn="l">
                        <a:spcAft>
                          <a:spcPts val="0"/>
                        </a:spcAft>
                      </a:pPr>
                      <a:r>
                        <a:rPr lang="en-GB" sz="2400">
                          <a:effectLst/>
                        </a:rPr>
                        <a:t> </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684124613"/>
                  </a:ext>
                </a:extLst>
              </a:tr>
              <a:tr h="515556">
                <a:tc>
                  <a:txBody>
                    <a:bodyPr/>
                    <a:lstStyle/>
                    <a:p>
                      <a:pPr algn="just">
                        <a:spcAft>
                          <a:spcPts val="0"/>
                        </a:spcAft>
                      </a:pPr>
                      <a:r>
                        <a:rPr lang="en-GB" sz="2400">
                          <a:effectLst/>
                        </a:rPr>
                        <a:t>İhale Tarihi</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14.07.2016</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267010918"/>
                  </a:ext>
                </a:extLst>
              </a:tr>
              <a:tr h="515556">
                <a:tc>
                  <a:txBody>
                    <a:bodyPr/>
                    <a:lstStyle/>
                    <a:p>
                      <a:pPr algn="just">
                        <a:spcAft>
                          <a:spcPts val="0"/>
                        </a:spcAft>
                      </a:pPr>
                      <a:r>
                        <a:rPr lang="en-GB" sz="2400">
                          <a:effectLst/>
                        </a:rPr>
                        <a:t>İhale Bedeli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600"/>
                        </a:spcAft>
                      </a:pPr>
                      <a:r>
                        <a:rPr lang="en-GB" sz="2400">
                          <a:effectLst/>
                        </a:rPr>
                        <a:t>319.000,00TL  (KDV HARİÇ)</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3257700402"/>
                  </a:ext>
                </a:extLst>
              </a:tr>
              <a:tr h="515556">
                <a:tc>
                  <a:txBody>
                    <a:bodyPr/>
                    <a:lstStyle/>
                    <a:p>
                      <a:pPr algn="just">
                        <a:spcAft>
                          <a:spcPts val="0"/>
                        </a:spcAft>
                      </a:pPr>
                      <a:r>
                        <a:rPr lang="en-GB" sz="2400">
                          <a:effectLst/>
                        </a:rPr>
                        <a:t>Sözleşme Bedeli</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319.000,00TL  (KDV HARİÇ)</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917912941"/>
                  </a:ext>
                </a:extLst>
              </a:tr>
              <a:tr h="515556">
                <a:tc>
                  <a:txBody>
                    <a:bodyPr/>
                    <a:lstStyle/>
                    <a:p>
                      <a:pPr algn="just">
                        <a:spcAft>
                          <a:spcPts val="0"/>
                        </a:spcAft>
                      </a:pPr>
                      <a:r>
                        <a:rPr lang="en-GB" sz="2400">
                          <a:effectLst/>
                        </a:rPr>
                        <a:t>İşe Başlama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10.08.2016</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2997266915"/>
                  </a:ext>
                </a:extLst>
              </a:tr>
              <a:tr h="515556">
                <a:tc>
                  <a:txBody>
                    <a:bodyPr/>
                    <a:lstStyle/>
                    <a:p>
                      <a:pPr algn="just">
                        <a:spcAft>
                          <a:spcPts val="600"/>
                        </a:spcAft>
                      </a:pPr>
                      <a:r>
                        <a:rPr lang="en-GB" sz="2400">
                          <a:effectLst/>
                        </a:rPr>
                        <a:t>İş Bitim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dirty="0">
                          <a:effectLst/>
                        </a:rPr>
                        <a:t>14.04.2017</a:t>
                      </a:r>
                      <a:endParaRPr lang="tr-TR"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054888037"/>
                  </a:ext>
                </a:extLst>
              </a:tr>
            </a:tbl>
          </a:graphicData>
        </a:graphic>
      </p:graphicFrame>
    </p:spTree>
    <p:extLst>
      <p:ext uri="{BB962C8B-B14F-4D97-AF65-F5344CB8AC3E}">
        <p14:creationId xmlns:p14="http://schemas.microsoft.com/office/powerpoint/2010/main" val="1191616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5684ACDB-7128-44A3-8059-9A50518F28CB}"/>
              </a:ext>
            </a:extLst>
          </p:cNvPr>
          <p:cNvSpPr>
            <a:spLocks noGrp="1"/>
          </p:cNvSpPr>
          <p:nvPr>
            <p:ph type="title"/>
          </p:nvPr>
        </p:nvSpPr>
        <p:spPr/>
        <p:txBody>
          <a:bodyPr/>
          <a:lstStyle/>
          <a:p>
            <a:r>
              <a:rPr lang="en-GB" dirty="0"/>
              <a:t>KBÜ </a:t>
            </a:r>
            <a:r>
              <a:rPr lang="en-GB" dirty="0" err="1"/>
              <a:t>Rektörlük</a:t>
            </a:r>
            <a:r>
              <a:rPr lang="en-GB" dirty="0"/>
              <a:t> </a:t>
            </a:r>
            <a:r>
              <a:rPr lang="en-GB" dirty="0" err="1"/>
              <a:t>Binası</a:t>
            </a:r>
            <a:r>
              <a:rPr lang="en-GB" dirty="0"/>
              <a:t> </a:t>
            </a:r>
            <a:r>
              <a:rPr lang="en-GB" dirty="0" err="1"/>
              <a:t>Tadilatı</a:t>
            </a:r>
            <a:r>
              <a:rPr lang="en-GB" dirty="0"/>
              <a:t> </a:t>
            </a:r>
            <a:r>
              <a:rPr lang="en-GB" dirty="0" err="1"/>
              <a:t>Yapım</a:t>
            </a:r>
            <a:r>
              <a:rPr lang="en-GB" dirty="0"/>
              <a:t> </a:t>
            </a:r>
            <a:r>
              <a:rPr lang="en-GB" dirty="0" err="1"/>
              <a:t>İşi</a:t>
            </a:r>
            <a:r>
              <a:rPr lang="tr-TR" dirty="0"/>
              <a:t/>
            </a:r>
            <a:br>
              <a:rPr lang="tr-TR" dirty="0"/>
            </a:br>
            <a:endParaRPr lang="tr-TR" dirty="0"/>
          </a:p>
        </p:txBody>
      </p:sp>
      <p:graphicFrame>
        <p:nvGraphicFramePr>
          <p:cNvPr id="4" name="İçerik Yer Tutucusu 3">
            <a:extLst>
              <a:ext uri="{FF2B5EF4-FFF2-40B4-BE49-F238E27FC236}">
                <a16:creationId xmlns="" xmlns:a16="http://schemas.microsoft.com/office/drawing/2014/main" id="{9CBF4577-1F8D-4A2A-8D13-90619EF2EAC5}"/>
              </a:ext>
            </a:extLst>
          </p:cNvPr>
          <p:cNvGraphicFramePr>
            <a:graphicFrameLocks noGrp="1"/>
          </p:cNvGraphicFramePr>
          <p:nvPr>
            <p:ph idx="1"/>
            <p:extLst>
              <p:ext uri="{D42A27DB-BD31-4B8C-83A1-F6EECF244321}">
                <p14:modId xmlns:p14="http://schemas.microsoft.com/office/powerpoint/2010/main" val="3794365378"/>
              </p:ext>
            </p:extLst>
          </p:nvPr>
        </p:nvGraphicFramePr>
        <p:xfrm>
          <a:off x="924701" y="1848503"/>
          <a:ext cx="8049966" cy="4337809"/>
        </p:xfrm>
        <a:graphic>
          <a:graphicData uri="http://schemas.openxmlformats.org/drawingml/2006/table">
            <a:tbl>
              <a:tblPr firstRow="1" firstCol="1" bandRow="1">
                <a:tableStyleId>{5C22544A-7EE6-4342-B048-85BDC9FD1C3A}</a:tableStyleId>
              </a:tblPr>
              <a:tblGrid>
                <a:gridCol w="4024983">
                  <a:extLst>
                    <a:ext uri="{9D8B030D-6E8A-4147-A177-3AD203B41FA5}">
                      <a16:colId xmlns="" xmlns:a16="http://schemas.microsoft.com/office/drawing/2014/main" val="611253137"/>
                    </a:ext>
                  </a:extLst>
                </a:gridCol>
                <a:gridCol w="4024983">
                  <a:extLst>
                    <a:ext uri="{9D8B030D-6E8A-4147-A177-3AD203B41FA5}">
                      <a16:colId xmlns="" xmlns:a16="http://schemas.microsoft.com/office/drawing/2014/main" val="3543497622"/>
                    </a:ext>
                  </a:extLst>
                </a:gridCol>
              </a:tblGrid>
              <a:tr h="1239374">
                <a:tc>
                  <a:txBody>
                    <a:bodyPr/>
                    <a:lstStyle/>
                    <a:p>
                      <a:pPr algn="just">
                        <a:spcAft>
                          <a:spcPts val="0"/>
                        </a:spcAft>
                      </a:pPr>
                      <a:r>
                        <a:rPr lang="en-GB" sz="2400">
                          <a:effectLst/>
                        </a:rPr>
                        <a:t>Müteahhit Firma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EMİTEK İNŞAAT MEKANİK ELEKTRİK SANAYİ TİC LTD ŞTİ</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2505115795"/>
                  </a:ext>
                </a:extLst>
              </a:tr>
              <a:tr h="619687">
                <a:tc>
                  <a:txBody>
                    <a:bodyPr/>
                    <a:lstStyle/>
                    <a:p>
                      <a:pPr algn="just">
                        <a:spcAft>
                          <a:spcPts val="0"/>
                        </a:spcAft>
                      </a:pPr>
                      <a:r>
                        <a:rPr lang="en-GB" sz="2400">
                          <a:effectLst/>
                        </a:rPr>
                        <a:t>İhale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02.08.2016</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3248125010"/>
                  </a:ext>
                </a:extLst>
              </a:tr>
              <a:tr h="619687">
                <a:tc>
                  <a:txBody>
                    <a:bodyPr/>
                    <a:lstStyle/>
                    <a:p>
                      <a:pPr algn="just">
                        <a:spcAft>
                          <a:spcPts val="0"/>
                        </a:spcAft>
                      </a:pPr>
                      <a:r>
                        <a:rPr lang="en-GB" sz="2400">
                          <a:effectLst/>
                        </a:rPr>
                        <a:t>İhale Bedeli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600"/>
                        </a:spcAft>
                      </a:pPr>
                      <a:r>
                        <a:rPr lang="en-GB" sz="2400">
                          <a:effectLst/>
                        </a:rPr>
                        <a:t> 2.394.000,00TL (Kdv Hariç)</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2620562930"/>
                  </a:ext>
                </a:extLst>
              </a:tr>
              <a:tr h="619687">
                <a:tc>
                  <a:txBody>
                    <a:bodyPr/>
                    <a:lstStyle/>
                    <a:p>
                      <a:pPr algn="just">
                        <a:spcAft>
                          <a:spcPts val="0"/>
                        </a:spcAft>
                      </a:pPr>
                      <a:r>
                        <a:rPr lang="en-GB" sz="2400">
                          <a:effectLst/>
                        </a:rPr>
                        <a:t>Sözleşme Bedeli</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600"/>
                        </a:spcAft>
                      </a:pPr>
                      <a:r>
                        <a:rPr lang="en-GB" sz="2400">
                          <a:effectLst/>
                        </a:rPr>
                        <a:t>2.563.473,67  TL  (Kdv Hariç)</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867222077"/>
                  </a:ext>
                </a:extLst>
              </a:tr>
              <a:tr h="619687">
                <a:tc>
                  <a:txBody>
                    <a:bodyPr/>
                    <a:lstStyle/>
                    <a:p>
                      <a:pPr algn="just">
                        <a:spcAft>
                          <a:spcPts val="0"/>
                        </a:spcAft>
                      </a:pPr>
                      <a:r>
                        <a:rPr lang="en-GB" sz="2400">
                          <a:effectLst/>
                        </a:rPr>
                        <a:t>İşe Başlama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21.09.2016  </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3633559079"/>
                  </a:ext>
                </a:extLst>
              </a:tr>
              <a:tr h="619687">
                <a:tc>
                  <a:txBody>
                    <a:bodyPr/>
                    <a:lstStyle/>
                    <a:p>
                      <a:pPr algn="just">
                        <a:spcAft>
                          <a:spcPts val="600"/>
                        </a:spcAft>
                      </a:pPr>
                      <a:r>
                        <a:rPr lang="en-GB" sz="2400">
                          <a:effectLst/>
                        </a:rPr>
                        <a:t>İş Bitim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dirty="0">
                          <a:effectLst/>
                        </a:rPr>
                        <a:t>12.05.2017</a:t>
                      </a:r>
                      <a:endParaRPr lang="tr-TR"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3985608509"/>
                  </a:ext>
                </a:extLst>
              </a:tr>
            </a:tbl>
          </a:graphicData>
        </a:graphic>
      </p:graphicFrame>
    </p:spTree>
    <p:extLst>
      <p:ext uri="{BB962C8B-B14F-4D97-AF65-F5344CB8AC3E}">
        <p14:creationId xmlns:p14="http://schemas.microsoft.com/office/powerpoint/2010/main" val="33729338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F3E2505C-D8F9-44AD-806F-C3112D18B3F0}"/>
              </a:ext>
            </a:extLst>
          </p:cNvPr>
          <p:cNvSpPr>
            <a:spLocks noGrp="1"/>
          </p:cNvSpPr>
          <p:nvPr>
            <p:ph type="title"/>
          </p:nvPr>
        </p:nvSpPr>
        <p:spPr/>
        <p:txBody>
          <a:bodyPr>
            <a:normAutofit fontScale="90000"/>
          </a:bodyPr>
          <a:lstStyle/>
          <a:p>
            <a:r>
              <a:rPr lang="en-GB" dirty="0" err="1"/>
              <a:t>Karabük</a:t>
            </a:r>
            <a:r>
              <a:rPr lang="en-GB" dirty="0"/>
              <a:t> </a:t>
            </a:r>
            <a:r>
              <a:rPr lang="en-GB" dirty="0" err="1"/>
              <a:t>Üniversitesi</a:t>
            </a:r>
            <a:r>
              <a:rPr lang="en-GB" dirty="0"/>
              <a:t> </a:t>
            </a:r>
            <a:r>
              <a:rPr lang="en-GB" dirty="0" err="1"/>
              <a:t>Kanalizasyon</a:t>
            </a:r>
            <a:r>
              <a:rPr lang="en-GB" dirty="0"/>
              <a:t> </a:t>
            </a:r>
            <a:r>
              <a:rPr lang="en-GB" dirty="0" err="1"/>
              <a:t>Dere</a:t>
            </a:r>
            <a:r>
              <a:rPr lang="en-GB" dirty="0"/>
              <a:t> </a:t>
            </a:r>
            <a:r>
              <a:rPr lang="en-GB" dirty="0" err="1"/>
              <a:t>Geçişi</a:t>
            </a:r>
            <a:r>
              <a:rPr lang="en-GB" dirty="0"/>
              <a:t> </a:t>
            </a:r>
            <a:r>
              <a:rPr lang="en-GB" dirty="0" err="1"/>
              <a:t>Yapım</a:t>
            </a:r>
            <a:r>
              <a:rPr lang="en-GB" dirty="0"/>
              <a:t> </a:t>
            </a:r>
            <a:r>
              <a:rPr lang="en-GB" dirty="0" err="1"/>
              <a:t>İşi</a:t>
            </a:r>
            <a:r>
              <a:rPr lang="tr-TR" b="1" dirty="0"/>
              <a:t>.</a:t>
            </a:r>
            <a:r>
              <a:rPr lang="tr-TR" dirty="0"/>
              <a:t/>
            </a:r>
            <a:br>
              <a:rPr lang="tr-TR" dirty="0"/>
            </a:br>
            <a:endParaRPr lang="tr-TR" dirty="0"/>
          </a:p>
        </p:txBody>
      </p:sp>
      <p:graphicFrame>
        <p:nvGraphicFramePr>
          <p:cNvPr id="4" name="İçerik Yer Tutucusu 3">
            <a:extLst>
              <a:ext uri="{FF2B5EF4-FFF2-40B4-BE49-F238E27FC236}">
                <a16:creationId xmlns="" xmlns:a16="http://schemas.microsoft.com/office/drawing/2014/main" id="{C604C276-CC5E-439E-8EBE-CA01AF1E584F}"/>
              </a:ext>
            </a:extLst>
          </p:cNvPr>
          <p:cNvGraphicFramePr>
            <a:graphicFrameLocks noGrp="1"/>
          </p:cNvGraphicFramePr>
          <p:nvPr>
            <p:ph idx="1"/>
            <p:extLst>
              <p:ext uri="{D42A27DB-BD31-4B8C-83A1-F6EECF244321}">
                <p14:modId xmlns:p14="http://schemas.microsoft.com/office/powerpoint/2010/main" val="3388020425"/>
              </p:ext>
            </p:extLst>
          </p:nvPr>
        </p:nvGraphicFramePr>
        <p:xfrm>
          <a:off x="838199" y="2052831"/>
          <a:ext cx="8678334" cy="3670638"/>
        </p:xfrm>
        <a:graphic>
          <a:graphicData uri="http://schemas.openxmlformats.org/drawingml/2006/table">
            <a:tbl>
              <a:tblPr firstRow="1" firstCol="1" bandRow="1">
                <a:tableStyleId>{5C22544A-7EE6-4342-B048-85BDC9FD1C3A}</a:tableStyleId>
              </a:tblPr>
              <a:tblGrid>
                <a:gridCol w="4339167">
                  <a:extLst>
                    <a:ext uri="{9D8B030D-6E8A-4147-A177-3AD203B41FA5}">
                      <a16:colId xmlns="" xmlns:a16="http://schemas.microsoft.com/office/drawing/2014/main" val="552367647"/>
                    </a:ext>
                  </a:extLst>
                </a:gridCol>
                <a:gridCol w="4339167">
                  <a:extLst>
                    <a:ext uri="{9D8B030D-6E8A-4147-A177-3AD203B41FA5}">
                      <a16:colId xmlns="" xmlns:a16="http://schemas.microsoft.com/office/drawing/2014/main" val="3279334861"/>
                    </a:ext>
                  </a:extLst>
                </a:gridCol>
              </a:tblGrid>
              <a:tr h="611773">
                <a:tc>
                  <a:txBody>
                    <a:bodyPr/>
                    <a:lstStyle/>
                    <a:p>
                      <a:pPr algn="just">
                        <a:spcAft>
                          <a:spcPts val="0"/>
                        </a:spcAft>
                      </a:pPr>
                      <a:r>
                        <a:rPr lang="en-GB" sz="2400">
                          <a:effectLst/>
                        </a:rPr>
                        <a:t>Müteahhit Firma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Erhan EREN</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2144773631"/>
                  </a:ext>
                </a:extLst>
              </a:tr>
              <a:tr h="611773">
                <a:tc>
                  <a:txBody>
                    <a:bodyPr/>
                    <a:lstStyle/>
                    <a:p>
                      <a:pPr algn="just">
                        <a:spcAft>
                          <a:spcPts val="0"/>
                        </a:spcAft>
                      </a:pPr>
                      <a:r>
                        <a:rPr lang="en-GB" sz="2400">
                          <a:effectLst/>
                        </a:rPr>
                        <a:t>İhale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28.07.2016</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417005624"/>
                  </a:ext>
                </a:extLst>
              </a:tr>
              <a:tr h="611773">
                <a:tc>
                  <a:txBody>
                    <a:bodyPr/>
                    <a:lstStyle/>
                    <a:p>
                      <a:pPr algn="just">
                        <a:spcAft>
                          <a:spcPts val="0"/>
                        </a:spcAft>
                      </a:pPr>
                      <a:r>
                        <a:rPr lang="en-GB" sz="2400">
                          <a:effectLst/>
                        </a:rPr>
                        <a:t>İhale Bedeli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600"/>
                        </a:spcAft>
                      </a:pPr>
                      <a:r>
                        <a:rPr lang="en-GB" sz="2400">
                          <a:effectLst/>
                        </a:rPr>
                        <a:t>185.744,45 TL.(Kdv Hariç)</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799569748"/>
                  </a:ext>
                </a:extLst>
              </a:tr>
              <a:tr h="611773">
                <a:tc>
                  <a:txBody>
                    <a:bodyPr/>
                    <a:lstStyle/>
                    <a:p>
                      <a:pPr algn="just">
                        <a:spcAft>
                          <a:spcPts val="0"/>
                        </a:spcAft>
                      </a:pPr>
                      <a:r>
                        <a:rPr lang="en-GB" sz="2400">
                          <a:effectLst/>
                        </a:rPr>
                        <a:t>Sözleşme Bedeli</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600"/>
                        </a:spcAft>
                      </a:pPr>
                      <a:r>
                        <a:rPr lang="en-GB" sz="2400">
                          <a:effectLst/>
                        </a:rPr>
                        <a:t>222.808,12-TL.(Kdv Hariç)</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2832412513"/>
                  </a:ext>
                </a:extLst>
              </a:tr>
              <a:tr h="611773">
                <a:tc>
                  <a:txBody>
                    <a:bodyPr/>
                    <a:lstStyle/>
                    <a:p>
                      <a:pPr algn="just">
                        <a:spcAft>
                          <a:spcPts val="0"/>
                        </a:spcAft>
                      </a:pPr>
                      <a:r>
                        <a:rPr lang="en-GB" sz="2400">
                          <a:effectLst/>
                        </a:rPr>
                        <a:t>İşe Başlama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26.08.2016</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182863475"/>
                  </a:ext>
                </a:extLst>
              </a:tr>
              <a:tr h="611773">
                <a:tc>
                  <a:txBody>
                    <a:bodyPr/>
                    <a:lstStyle/>
                    <a:p>
                      <a:pPr algn="just">
                        <a:spcAft>
                          <a:spcPts val="600"/>
                        </a:spcAft>
                      </a:pPr>
                      <a:r>
                        <a:rPr lang="en-GB" sz="2400">
                          <a:effectLst/>
                        </a:rPr>
                        <a:t>İş Bitim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dirty="0">
                          <a:effectLst/>
                        </a:rPr>
                        <a:t>27.02.2017</a:t>
                      </a:r>
                      <a:endParaRPr lang="tr-TR"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3511852595"/>
                  </a:ext>
                </a:extLst>
              </a:tr>
            </a:tbl>
          </a:graphicData>
        </a:graphic>
      </p:graphicFrame>
    </p:spTree>
    <p:extLst>
      <p:ext uri="{BB962C8B-B14F-4D97-AF65-F5344CB8AC3E}">
        <p14:creationId xmlns:p14="http://schemas.microsoft.com/office/powerpoint/2010/main" val="3286124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84D7EB0C-DC59-4C11-B890-691AAA93E5F5}"/>
              </a:ext>
            </a:extLst>
          </p:cNvPr>
          <p:cNvSpPr>
            <a:spLocks noGrp="1"/>
          </p:cNvSpPr>
          <p:nvPr>
            <p:ph type="title"/>
          </p:nvPr>
        </p:nvSpPr>
        <p:spPr/>
        <p:txBody>
          <a:bodyPr/>
          <a:lstStyle/>
          <a:p>
            <a:r>
              <a:rPr lang="en-GB" dirty="0" err="1"/>
              <a:t>Karabük</a:t>
            </a:r>
            <a:r>
              <a:rPr lang="en-GB" dirty="0"/>
              <a:t> </a:t>
            </a:r>
            <a:r>
              <a:rPr lang="en-GB" dirty="0" err="1"/>
              <a:t>Üniversitesi</a:t>
            </a:r>
            <a:r>
              <a:rPr lang="en-GB" dirty="0"/>
              <a:t> </a:t>
            </a:r>
            <a:r>
              <a:rPr lang="en-GB" dirty="0" err="1"/>
              <a:t>Safranbolu</a:t>
            </a:r>
            <a:r>
              <a:rPr lang="en-GB" dirty="0"/>
              <a:t> </a:t>
            </a:r>
            <a:r>
              <a:rPr lang="en-GB" dirty="0" err="1"/>
              <a:t>Taş</a:t>
            </a:r>
            <a:r>
              <a:rPr lang="en-GB" dirty="0"/>
              <a:t> Bina </a:t>
            </a:r>
            <a:r>
              <a:rPr lang="en-GB" dirty="0" err="1"/>
              <a:t>Restorasyonu</a:t>
            </a:r>
            <a:r>
              <a:rPr lang="en-GB" dirty="0"/>
              <a:t> </a:t>
            </a:r>
            <a:r>
              <a:rPr lang="en-GB" dirty="0" err="1"/>
              <a:t>İşi</a:t>
            </a:r>
            <a:endParaRPr lang="tr-TR" dirty="0"/>
          </a:p>
        </p:txBody>
      </p:sp>
      <p:graphicFrame>
        <p:nvGraphicFramePr>
          <p:cNvPr id="4" name="İçerik Yer Tutucusu 3">
            <a:extLst>
              <a:ext uri="{FF2B5EF4-FFF2-40B4-BE49-F238E27FC236}">
                <a16:creationId xmlns="" xmlns:a16="http://schemas.microsoft.com/office/drawing/2014/main" id="{43AA39BD-35B2-44AE-96B8-29F4E800DCF1}"/>
              </a:ext>
            </a:extLst>
          </p:cNvPr>
          <p:cNvGraphicFramePr>
            <a:graphicFrameLocks noGrp="1"/>
          </p:cNvGraphicFramePr>
          <p:nvPr>
            <p:ph idx="1"/>
            <p:extLst>
              <p:ext uri="{D42A27DB-BD31-4B8C-83A1-F6EECF244321}">
                <p14:modId xmlns:p14="http://schemas.microsoft.com/office/powerpoint/2010/main" val="4135262279"/>
              </p:ext>
            </p:extLst>
          </p:nvPr>
        </p:nvGraphicFramePr>
        <p:xfrm>
          <a:off x="838200" y="2208618"/>
          <a:ext cx="8746068" cy="3760670"/>
        </p:xfrm>
        <a:graphic>
          <a:graphicData uri="http://schemas.openxmlformats.org/drawingml/2006/table">
            <a:tbl>
              <a:tblPr firstRow="1" firstCol="1" bandRow="1">
                <a:tableStyleId>{5C22544A-7EE6-4342-B048-85BDC9FD1C3A}</a:tableStyleId>
              </a:tblPr>
              <a:tblGrid>
                <a:gridCol w="4373034">
                  <a:extLst>
                    <a:ext uri="{9D8B030D-6E8A-4147-A177-3AD203B41FA5}">
                      <a16:colId xmlns="" xmlns:a16="http://schemas.microsoft.com/office/drawing/2014/main" val="3472773006"/>
                    </a:ext>
                  </a:extLst>
                </a:gridCol>
                <a:gridCol w="4373034">
                  <a:extLst>
                    <a:ext uri="{9D8B030D-6E8A-4147-A177-3AD203B41FA5}">
                      <a16:colId xmlns="" xmlns:a16="http://schemas.microsoft.com/office/drawing/2014/main" val="2340085289"/>
                    </a:ext>
                  </a:extLst>
                </a:gridCol>
              </a:tblGrid>
              <a:tr h="1175279">
                <a:tc>
                  <a:txBody>
                    <a:bodyPr/>
                    <a:lstStyle/>
                    <a:p>
                      <a:pPr algn="just">
                        <a:spcAft>
                          <a:spcPts val="0"/>
                        </a:spcAft>
                      </a:pPr>
                      <a:r>
                        <a:rPr lang="en-GB" sz="2400">
                          <a:effectLst/>
                        </a:rPr>
                        <a:t>Müteahhit Firma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Çınar İnşaat Restorasyon Gıda Turizm Sanayi Ticaret Limited Şirketi.     </a:t>
                      </a:r>
                      <a:endParaRPr lang="tr-TR" sz="2400">
                        <a:effectLst/>
                      </a:endParaRPr>
                    </a:p>
                    <a:p>
                      <a:pPr algn="l">
                        <a:spcAft>
                          <a:spcPts val="0"/>
                        </a:spcAft>
                      </a:pPr>
                      <a:r>
                        <a:rPr lang="en-GB" sz="2400">
                          <a:effectLst/>
                        </a:rPr>
                        <a:t> </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3700146690"/>
                  </a:ext>
                </a:extLst>
              </a:tr>
              <a:tr h="459526">
                <a:tc>
                  <a:txBody>
                    <a:bodyPr/>
                    <a:lstStyle/>
                    <a:p>
                      <a:pPr algn="just">
                        <a:spcAft>
                          <a:spcPts val="0"/>
                        </a:spcAft>
                      </a:pPr>
                      <a:r>
                        <a:rPr lang="en-GB" sz="2400">
                          <a:effectLst/>
                        </a:rPr>
                        <a:t>İhale Tarihi</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23.08.2016</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2832345001"/>
                  </a:ext>
                </a:extLst>
              </a:tr>
              <a:tr h="459526">
                <a:tc>
                  <a:txBody>
                    <a:bodyPr/>
                    <a:lstStyle/>
                    <a:p>
                      <a:pPr algn="just">
                        <a:spcAft>
                          <a:spcPts val="0"/>
                        </a:spcAft>
                      </a:pPr>
                      <a:r>
                        <a:rPr lang="en-GB" sz="2400">
                          <a:effectLst/>
                        </a:rPr>
                        <a:t>İhale Bedeli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600"/>
                        </a:spcAft>
                      </a:pPr>
                      <a:r>
                        <a:rPr lang="en-GB" sz="2400">
                          <a:effectLst/>
                        </a:rPr>
                        <a:t>2.579.264,29 TL  (Kdv Hariç)</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2680656751"/>
                  </a:ext>
                </a:extLst>
              </a:tr>
              <a:tr h="459526">
                <a:tc>
                  <a:txBody>
                    <a:bodyPr/>
                    <a:lstStyle/>
                    <a:p>
                      <a:pPr algn="just">
                        <a:spcAft>
                          <a:spcPts val="0"/>
                        </a:spcAft>
                      </a:pPr>
                      <a:r>
                        <a:rPr lang="en-GB" sz="2400">
                          <a:effectLst/>
                        </a:rPr>
                        <a:t>Sözleşme Bedeli</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600"/>
                        </a:spcAft>
                      </a:pPr>
                      <a:r>
                        <a:rPr lang="en-GB" sz="2400">
                          <a:effectLst/>
                        </a:rPr>
                        <a:t>3.812.921,38  TL  (Kdv Hariç)</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599631395"/>
                  </a:ext>
                </a:extLst>
              </a:tr>
              <a:tr h="459526">
                <a:tc>
                  <a:txBody>
                    <a:bodyPr/>
                    <a:lstStyle/>
                    <a:p>
                      <a:pPr algn="just">
                        <a:spcAft>
                          <a:spcPts val="0"/>
                        </a:spcAft>
                      </a:pPr>
                      <a:r>
                        <a:rPr lang="en-GB" sz="2400">
                          <a:effectLst/>
                        </a:rPr>
                        <a:t>İşe Başlama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23.09.2016</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867636743"/>
                  </a:ext>
                </a:extLst>
              </a:tr>
              <a:tr h="459526">
                <a:tc>
                  <a:txBody>
                    <a:bodyPr/>
                    <a:lstStyle/>
                    <a:p>
                      <a:pPr algn="just">
                        <a:spcAft>
                          <a:spcPts val="600"/>
                        </a:spcAft>
                      </a:pPr>
                      <a:r>
                        <a:rPr lang="en-GB" sz="2400">
                          <a:effectLst/>
                        </a:rPr>
                        <a:t>İş Bitim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dirty="0">
                          <a:effectLst/>
                        </a:rPr>
                        <a:t>22.11.2017</a:t>
                      </a:r>
                      <a:endParaRPr lang="tr-TR"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3421912065"/>
                  </a:ext>
                </a:extLst>
              </a:tr>
            </a:tbl>
          </a:graphicData>
        </a:graphic>
      </p:graphicFrame>
    </p:spTree>
    <p:extLst>
      <p:ext uri="{BB962C8B-B14F-4D97-AF65-F5344CB8AC3E}">
        <p14:creationId xmlns:p14="http://schemas.microsoft.com/office/powerpoint/2010/main" val="41722259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descr="gök, açık hava, bina, ağaç içeren bir resim&#10;&#10;Çok yüksek güvenilirlikle oluşturulmuş açıklama">
            <a:extLst>
              <a:ext uri="{FF2B5EF4-FFF2-40B4-BE49-F238E27FC236}">
                <a16:creationId xmlns="" xmlns:a16="http://schemas.microsoft.com/office/drawing/2014/main" id="{9C02D5B1-D1E3-45C6-8C1E-A920D962C1AC}"/>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4347" b="1384"/>
          <a:stretch/>
        </p:blipFill>
        <p:spPr>
          <a:xfrm>
            <a:off x="20" y="10"/>
            <a:ext cx="12191980" cy="6857990"/>
          </a:xfrm>
          <a:prstGeom prst="rect">
            <a:avLst/>
          </a:prstGeom>
        </p:spPr>
      </p:pic>
    </p:spTree>
    <p:extLst>
      <p:ext uri="{BB962C8B-B14F-4D97-AF65-F5344CB8AC3E}">
        <p14:creationId xmlns:p14="http://schemas.microsoft.com/office/powerpoint/2010/main" val="39479434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çerik Yer Tutucusu 26" descr="duvar, bina, tablo, iç mekan içeren bir resim&#10;&#10;Çok yüksek güvenilirlikle oluşturulmuş açıklama">
            <a:extLst>
              <a:ext uri="{FF2B5EF4-FFF2-40B4-BE49-F238E27FC236}">
                <a16:creationId xmlns="" xmlns:a16="http://schemas.microsoft.com/office/drawing/2014/main" id="{B7C55FF8-7724-4252-9A65-1EE182A0826F}"/>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2600" b="3130"/>
          <a:stretch/>
        </p:blipFill>
        <p:spPr>
          <a:xfrm>
            <a:off x="20" y="10"/>
            <a:ext cx="12191980" cy="6857990"/>
          </a:xfrm>
          <a:prstGeom prst="rect">
            <a:avLst/>
          </a:prstGeom>
        </p:spPr>
      </p:pic>
    </p:spTree>
    <p:extLst>
      <p:ext uri="{BB962C8B-B14F-4D97-AF65-F5344CB8AC3E}">
        <p14:creationId xmlns:p14="http://schemas.microsoft.com/office/powerpoint/2010/main" val="29224176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0F2CCEDD-3374-4C3B-8D3A-B4DE316F52DC}"/>
              </a:ext>
            </a:extLst>
          </p:cNvPr>
          <p:cNvSpPr>
            <a:spLocks noGrp="1"/>
          </p:cNvSpPr>
          <p:nvPr>
            <p:ph type="title"/>
          </p:nvPr>
        </p:nvSpPr>
        <p:spPr/>
        <p:txBody>
          <a:bodyPr/>
          <a:lstStyle/>
          <a:p>
            <a:r>
              <a:rPr lang="en-GB" dirty="0"/>
              <a:t>KBÜ </a:t>
            </a:r>
            <a:r>
              <a:rPr lang="en-GB" dirty="0" err="1"/>
              <a:t>Fethi</a:t>
            </a:r>
            <a:r>
              <a:rPr lang="en-GB" dirty="0"/>
              <a:t> </a:t>
            </a:r>
            <a:r>
              <a:rPr lang="en-GB" dirty="0" err="1"/>
              <a:t>Toker</a:t>
            </a:r>
            <a:r>
              <a:rPr lang="en-GB" dirty="0"/>
              <a:t> </a:t>
            </a:r>
            <a:r>
              <a:rPr lang="en-GB" dirty="0" err="1"/>
              <a:t>Güzel</a:t>
            </a:r>
            <a:r>
              <a:rPr lang="en-GB" dirty="0"/>
              <a:t> </a:t>
            </a:r>
            <a:r>
              <a:rPr lang="en-GB" dirty="0" err="1"/>
              <a:t>Sanatlar</a:t>
            </a:r>
            <a:r>
              <a:rPr lang="en-GB" dirty="0"/>
              <a:t> </a:t>
            </a:r>
            <a:r>
              <a:rPr lang="en-GB" dirty="0" err="1"/>
              <a:t>ve</a:t>
            </a:r>
            <a:r>
              <a:rPr lang="en-GB" dirty="0"/>
              <a:t> </a:t>
            </a:r>
            <a:r>
              <a:rPr lang="en-GB" dirty="0" err="1"/>
              <a:t>Tasarım</a:t>
            </a:r>
            <a:r>
              <a:rPr lang="en-GB" dirty="0"/>
              <a:t> </a:t>
            </a:r>
            <a:r>
              <a:rPr lang="en-GB" dirty="0" err="1"/>
              <a:t>Fakültesi</a:t>
            </a:r>
            <a:r>
              <a:rPr lang="en-GB" dirty="0"/>
              <a:t> </a:t>
            </a:r>
            <a:r>
              <a:rPr lang="en-GB" dirty="0" err="1"/>
              <a:t>Çevre</a:t>
            </a:r>
            <a:r>
              <a:rPr lang="en-GB" dirty="0"/>
              <a:t> Tanzim </a:t>
            </a:r>
            <a:r>
              <a:rPr lang="en-GB" dirty="0" err="1"/>
              <a:t>ve</a:t>
            </a:r>
            <a:r>
              <a:rPr lang="en-GB" dirty="0"/>
              <a:t> </a:t>
            </a:r>
            <a:r>
              <a:rPr lang="en-GB" dirty="0" err="1"/>
              <a:t>Tadilat</a:t>
            </a:r>
            <a:r>
              <a:rPr lang="en-GB" dirty="0"/>
              <a:t> </a:t>
            </a:r>
            <a:r>
              <a:rPr lang="en-GB" dirty="0" err="1"/>
              <a:t>İşleri</a:t>
            </a:r>
            <a:endParaRPr lang="tr-TR" dirty="0"/>
          </a:p>
        </p:txBody>
      </p:sp>
      <p:graphicFrame>
        <p:nvGraphicFramePr>
          <p:cNvPr id="4" name="İçerik Yer Tutucusu 3">
            <a:extLst>
              <a:ext uri="{FF2B5EF4-FFF2-40B4-BE49-F238E27FC236}">
                <a16:creationId xmlns="" xmlns:a16="http://schemas.microsoft.com/office/drawing/2014/main" id="{89BCED46-CCA6-418A-98D0-B1618F309CB7}"/>
              </a:ext>
            </a:extLst>
          </p:cNvPr>
          <p:cNvGraphicFramePr>
            <a:graphicFrameLocks noGrp="1"/>
          </p:cNvGraphicFramePr>
          <p:nvPr>
            <p:ph idx="1"/>
            <p:extLst>
              <p:ext uri="{D42A27DB-BD31-4B8C-83A1-F6EECF244321}">
                <p14:modId xmlns:p14="http://schemas.microsoft.com/office/powerpoint/2010/main" val="623632849"/>
              </p:ext>
            </p:extLst>
          </p:nvPr>
        </p:nvGraphicFramePr>
        <p:xfrm>
          <a:off x="838200" y="2156178"/>
          <a:ext cx="8463844" cy="4255911"/>
        </p:xfrm>
        <a:graphic>
          <a:graphicData uri="http://schemas.openxmlformats.org/drawingml/2006/table">
            <a:tbl>
              <a:tblPr firstRow="1" firstCol="1" bandRow="1">
                <a:tableStyleId>{5C22544A-7EE6-4342-B048-85BDC9FD1C3A}</a:tableStyleId>
              </a:tblPr>
              <a:tblGrid>
                <a:gridCol w="4231922">
                  <a:extLst>
                    <a:ext uri="{9D8B030D-6E8A-4147-A177-3AD203B41FA5}">
                      <a16:colId xmlns="" xmlns:a16="http://schemas.microsoft.com/office/drawing/2014/main" val="1550063168"/>
                    </a:ext>
                  </a:extLst>
                </a:gridCol>
                <a:gridCol w="4231922">
                  <a:extLst>
                    <a:ext uri="{9D8B030D-6E8A-4147-A177-3AD203B41FA5}">
                      <a16:colId xmlns="" xmlns:a16="http://schemas.microsoft.com/office/drawing/2014/main" val="3031960685"/>
                    </a:ext>
                  </a:extLst>
                </a:gridCol>
              </a:tblGrid>
              <a:tr h="1595966">
                <a:tc>
                  <a:txBody>
                    <a:bodyPr/>
                    <a:lstStyle/>
                    <a:p>
                      <a:pPr algn="just">
                        <a:spcAft>
                          <a:spcPts val="0"/>
                        </a:spcAft>
                      </a:pPr>
                      <a:r>
                        <a:rPr lang="en-GB" sz="2400">
                          <a:effectLst/>
                        </a:rPr>
                        <a:t>Müteahhit Firma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UNİFORM MÜHENDİSLİK MÜTEAHİTLİK MADENCİLİK İNŞ. TAAH. TİC. LTD. ŞTİ.</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237614866"/>
                  </a:ext>
                </a:extLst>
              </a:tr>
              <a:tr h="531989">
                <a:tc>
                  <a:txBody>
                    <a:bodyPr/>
                    <a:lstStyle/>
                    <a:p>
                      <a:pPr algn="just">
                        <a:spcAft>
                          <a:spcPts val="0"/>
                        </a:spcAft>
                      </a:pPr>
                      <a:r>
                        <a:rPr lang="en-GB" sz="2400">
                          <a:effectLst/>
                        </a:rPr>
                        <a:t>İhale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05.09.2016</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462900494"/>
                  </a:ext>
                </a:extLst>
              </a:tr>
              <a:tr h="531989">
                <a:tc>
                  <a:txBody>
                    <a:bodyPr/>
                    <a:lstStyle/>
                    <a:p>
                      <a:pPr algn="just">
                        <a:spcAft>
                          <a:spcPts val="0"/>
                        </a:spcAft>
                      </a:pPr>
                      <a:r>
                        <a:rPr lang="en-GB" sz="2400">
                          <a:effectLst/>
                        </a:rPr>
                        <a:t>İhale Bedeli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600"/>
                        </a:spcAft>
                      </a:pPr>
                      <a:r>
                        <a:rPr lang="en-GB" sz="2400">
                          <a:effectLst/>
                        </a:rPr>
                        <a:t>269.095,80  TL  (Kdv Hariç)</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216635987"/>
                  </a:ext>
                </a:extLst>
              </a:tr>
              <a:tr h="531989">
                <a:tc>
                  <a:txBody>
                    <a:bodyPr/>
                    <a:lstStyle/>
                    <a:p>
                      <a:pPr algn="just">
                        <a:spcAft>
                          <a:spcPts val="0"/>
                        </a:spcAft>
                      </a:pPr>
                      <a:r>
                        <a:rPr lang="en-GB" sz="2400">
                          <a:effectLst/>
                        </a:rPr>
                        <a:t>Sözleşme Bedeli</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600"/>
                        </a:spcAft>
                      </a:pPr>
                      <a:r>
                        <a:rPr lang="en-GB" sz="2400">
                          <a:effectLst/>
                        </a:rPr>
                        <a:t>249,460,80  TL  (Kdv Hariç)</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663191747"/>
                  </a:ext>
                </a:extLst>
              </a:tr>
              <a:tr h="531989">
                <a:tc>
                  <a:txBody>
                    <a:bodyPr/>
                    <a:lstStyle/>
                    <a:p>
                      <a:pPr algn="just">
                        <a:spcAft>
                          <a:spcPts val="0"/>
                        </a:spcAft>
                      </a:pPr>
                      <a:r>
                        <a:rPr lang="en-GB" sz="2400">
                          <a:effectLst/>
                        </a:rPr>
                        <a:t>İşe Başlama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30.09.2016</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773055474"/>
                  </a:ext>
                </a:extLst>
              </a:tr>
              <a:tr h="531989">
                <a:tc>
                  <a:txBody>
                    <a:bodyPr/>
                    <a:lstStyle/>
                    <a:p>
                      <a:pPr algn="just">
                        <a:spcAft>
                          <a:spcPts val="600"/>
                        </a:spcAft>
                      </a:pPr>
                      <a:r>
                        <a:rPr lang="en-GB" sz="2400">
                          <a:effectLst/>
                        </a:rPr>
                        <a:t>İş Bitim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dirty="0">
                          <a:effectLst/>
                        </a:rPr>
                        <a:t>13.01.2017</a:t>
                      </a:r>
                      <a:endParaRPr lang="tr-TR"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2899160807"/>
                  </a:ext>
                </a:extLst>
              </a:tr>
            </a:tbl>
          </a:graphicData>
        </a:graphic>
      </p:graphicFrame>
    </p:spTree>
    <p:extLst>
      <p:ext uri="{BB962C8B-B14F-4D97-AF65-F5344CB8AC3E}">
        <p14:creationId xmlns:p14="http://schemas.microsoft.com/office/powerpoint/2010/main" val="23866273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 xmlns:a16="http://schemas.microsoft.com/office/drawing/2014/main" id="{B1CEDAC8-9E27-4A3F-9A28-C3F45DC153F2}"/>
              </a:ext>
            </a:extLst>
          </p:cNvPr>
          <p:cNvSpPr>
            <a:spLocks noGrp="1"/>
          </p:cNvSpPr>
          <p:nvPr>
            <p:ph type="ctrTitle"/>
          </p:nvPr>
        </p:nvSpPr>
        <p:spPr>
          <a:xfrm>
            <a:off x="1449572" y="633265"/>
            <a:ext cx="9144000" cy="834028"/>
          </a:xfrm>
        </p:spPr>
        <p:txBody>
          <a:bodyPr>
            <a:normAutofit fontScale="90000"/>
          </a:bodyPr>
          <a:lstStyle/>
          <a:p>
            <a:r>
              <a:rPr lang="tr-TR" dirty="0"/>
              <a:t>GÖREVLERİMİZ</a:t>
            </a:r>
          </a:p>
        </p:txBody>
      </p:sp>
      <p:sp>
        <p:nvSpPr>
          <p:cNvPr id="3" name="İçerik Yer Tutucusu 2">
            <a:extLst>
              <a:ext uri="{FF2B5EF4-FFF2-40B4-BE49-F238E27FC236}">
                <a16:creationId xmlns="" xmlns:a16="http://schemas.microsoft.com/office/drawing/2014/main" id="{9C722386-9510-433F-8ED4-CEDEA354180E}"/>
              </a:ext>
            </a:extLst>
          </p:cNvPr>
          <p:cNvSpPr>
            <a:spLocks noGrp="1"/>
          </p:cNvSpPr>
          <p:nvPr>
            <p:ph type="subTitle" idx="1"/>
          </p:nvPr>
        </p:nvSpPr>
        <p:spPr>
          <a:xfrm>
            <a:off x="1449572" y="1541721"/>
            <a:ext cx="9144000" cy="4146698"/>
          </a:xfrm>
        </p:spPr>
        <p:txBody>
          <a:bodyPr>
            <a:normAutofit fontScale="77500" lnSpcReduction="20000"/>
          </a:bodyPr>
          <a:lstStyle/>
          <a:p>
            <a:pPr marL="0" indent="0" algn="just">
              <a:buNone/>
            </a:pPr>
            <a:r>
              <a:rPr lang="tr-TR" dirty="0"/>
              <a:t>	</a:t>
            </a:r>
            <a:r>
              <a:rPr lang="en-GB" dirty="0" err="1"/>
              <a:t>Üniversitemiz</a:t>
            </a:r>
            <a:r>
              <a:rPr lang="en-GB" dirty="0"/>
              <a:t> </a:t>
            </a:r>
            <a:r>
              <a:rPr lang="en-GB" dirty="0" err="1"/>
              <a:t>için</a:t>
            </a:r>
            <a:r>
              <a:rPr lang="en-GB" dirty="0"/>
              <a:t> </a:t>
            </a:r>
            <a:r>
              <a:rPr lang="en-GB" dirty="0" err="1"/>
              <a:t>gerekli</a:t>
            </a:r>
            <a:r>
              <a:rPr lang="en-GB" dirty="0"/>
              <a:t> her </a:t>
            </a:r>
            <a:r>
              <a:rPr lang="en-GB" dirty="0" err="1"/>
              <a:t>türlü</a:t>
            </a:r>
            <a:r>
              <a:rPr lang="en-GB" dirty="0"/>
              <a:t>, </a:t>
            </a:r>
            <a:r>
              <a:rPr lang="en-GB" dirty="0" err="1"/>
              <a:t>yapı</a:t>
            </a:r>
            <a:r>
              <a:rPr lang="en-GB" dirty="0"/>
              <a:t>, </a:t>
            </a:r>
            <a:r>
              <a:rPr lang="en-GB" dirty="0" err="1"/>
              <a:t>tesis</a:t>
            </a:r>
            <a:r>
              <a:rPr lang="en-GB" dirty="0"/>
              <a:t>, </a:t>
            </a:r>
            <a:r>
              <a:rPr lang="en-GB" dirty="0" err="1"/>
              <a:t>onarım</a:t>
            </a:r>
            <a:r>
              <a:rPr lang="en-GB" dirty="0"/>
              <a:t>, </a:t>
            </a:r>
            <a:r>
              <a:rPr lang="en-GB" dirty="0" err="1"/>
              <a:t>bakım</a:t>
            </a:r>
            <a:r>
              <a:rPr lang="en-GB" dirty="0"/>
              <a:t>, </a:t>
            </a:r>
            <a:r>
              <a:rPr lang="en-GB" dirty="0" err="1"/>
              <a:t>imalat</a:t>
            </a:r>
            <a:r>
              <a:rPr lang="en-GB" dirty="0"/>
              <a:t>, </a:t>
            </a:r>
            <a:r>
              <a:rPr lang="en-GB" dirty="0" err="1"/>
              <a:t>etüd</a:t>
            </a:r>
            <a:r>
              <a:rPr lang="en-GB" dirty="0"/>
              <a:t>, </a:t>
            </a:r>
            <a:r>
              <a:rPr lang="en-GB" dirty="0" err="1"/>
              <a:t>proje</a:t>
            </a:r>
            <a:r>
              <a:rPr lang="en-GB" dirty="0"/>
              <a:t>, </a:t>
            </a:r>
            <a:r>
              <a:rPr lang="en-GB" dirty="0" err="1"/>
              <a:t>keşif</a:t>
            </a:r>
            <a:r>
              <a:rPr lang="en-GB" dirty="0"/>
              <a:t>, </a:t>
            </a:r>
            <a:r>
              <a:rPr lang="en-GB" dirty="0" err="1"/>
              <a:t>ihale</a:t>
            </a:r>
            <a:r>
              <a:rPr lang="en-GB" dirty="0"/>
              <a:t> </a:t>
            </a:r>
            <a:r>
              <a:rPr lang="en-GB" dirty="0" err="1"/>
              <a:t>ve</a:t>
            </a:r>
            <a:r>
              <a:rPr lang="en-GB" dirty="0"/>
              <a:t> </a:t>
            </a:r>
            <a:r>
              <a:rPr lang="en-GB" dirty="0" err="1"/>
              <a:t>denetleme</a:t>
            </a:r>
            <a:r>
              <a:rPr lang="en-GB" dirty="0"/>
              <a:t> </a:t>
            </a:r>
            <a:r>
              <a:rPr lang="en-GB" dirty="0" err="1"/>
              <a:t>işlerinde</a:t>
            </a:r>
            <a:r>
              <a:rPr lang="en-GB" dirty="0"/>
              <a:t> </a:t>
            </a:r>
            <a:r>
              <a:rPr lang="en-GB" dirty="0" err="1"/>
              <a:t>yoğun</a:t>
            </a:r>
            <a:r>
              <a:rPr lang="en-GB" dirty="0"/>
              <a:t> </a:t>
            </a:r>
            <a:r>
              <a:rPr lang="en-GB" dirty="0" err="1"/>
              <a:t>olarak</a:t>
            </a:r>
            <a:r>
              <a:rPr lang="en-GB" dirty="0"/>
              <a:t> </a:t>
            </a:r>
            <a:r>
              <a:rPr lang="en-GB" dirty="0" err="1"/>
              <a:t>hizmet</a:t>
            </a:r>
            <a:r>
              <a:rPr lang="en-GB" dirty="0"/>
              <a:t> </a:t>
            </a:r>
            <a:r>
              <a:rPr lang="en-GB" dirty="0" err="1"/>
              <a:t>veren</a:t>
            </a:r>
            <a:r>
              <a:rPr lang="en-GB" dirty="0"/>
              <a:t> </a:t>
            </a:r>
            <a:r>
              <a:rPr lang="en-GB" dirty="0" err="1"/>
              <a:t>Yapı</a:t>
            </a:r>
            <a:r>
              <a:rPr lang="en-GB" dirty="0"/>
              <a:t> </a:t>
            </a:r>
            <a:r>
              <a:rPr lang="en-GB" dirty="0" err="1"/>
              <a:t>İşleri</a:t>
            </a:r>
            <a:r>
              <a:rPr lang="en-GB" dirty="0"/>
              <a:t> </a:t>
            </a:r>
            <a:r>
              <a:rPr lang="en-GB" dirty="0" err="1"/>
              <a:t>ve</a:t>
            </a:r>
            <a:r>
              <a:rPr lang="en-GB" dirty="0"/>
              <a:t> Teknik </a:t>
            </a:r>
            <a:r>
              <a:rPr lang="en-GB" dirty="0" err="1"/>
              <a:t>Daire</a:t>
            </a:r>
            <a:r>
              <a:rPr lang="en-GB" dirty="0"/>
              <a:t> </a:t>
            </a:r>
            <a:r>
              <a:rPr lang="en-GB" dirty="0" err="1"/>
              <a:t>Başkanlığımızın</a:t>
            </a:r>
            <a:r>
              <a:rPr lang="en-GB" dirty="0"/>
              <a:t> </a:t>
            </a:r>
            <a:r>
              <a:rPr lang="en-GB" dirty="0" err="1"/>
              <a:t>Eğitim-öğretim</a:t>
            </a:r>
            <a:r>
              <a:rPr lang="en-GB" dirty="0"/>
              <a:t> </a:t>
            </a:r>
            <a:r>
              <a:rPr lang="en-GB" dirty="0" err="1"/>
              <a:t>ve</a:t>
            </a:r>
            <a:r>
              <a:rPr lang="en-GB" dirty="0"/>
              <a:t> </a:t>
            </a:r>
            <a:r>
              <a:rPr lang="en-GB" dirty="0" err="1"/>
              <a:t>araştırma</a:t>
            </a:r>
            <a:r>
              <a:rPr lang="en-GB" dirty="0"/>
              <a:t> </a:t>
            </a:r>
            <a:r>
              <a:rPr lang="en-GB" dirty="0" err="1"/>
              <a:t>faaliyetlerinin</a:t>
            </a:r>
            <a:r>
              <a:rPr lang="en-GB" dirty="0"/>
              <a:t> </a:t>
            </a:r>
            <a:r>
              <a:rPr lang="en-GB" dirty="0" err="1"/>
              <a:t>sağlıklı</a:t>
            </a:r>
            <a:r>
              <a:rPr lang="en-GB" dirty="0"/>
              <a:t> </a:t>
            </a:r>
            <a:r>
              <a:rPr lang="en-GB" dirty="0" err="1"/>
              <a:t>bir</a:t>
            </a:r>
            <a:r>
              <a:rPr lang="en-GB" dirty="0"/>
              <a:t> </a:t>
            </a:r>
            <a:r>
              <a:rPr lang="en-GB" dirty="0" err="1"/>
              <a:t>şekilde</a:t>
            </a:r>
            <a:r>
              <a:rPr lang="en-GB" dirty="0"/>
              <a:t> </a:t>
            </a:r>
            <a:r>
              <a:rPr lang="en-GB" dirty="0" err="1"/>
              <a:t>yapılmasını</a:t>
            </a:r>
            <a:r>
              <a:rPr lang="en-GB" dirty="0"/>
              <a:t> </a:t>
            </a:r>
            <a:r>
              <a:rPr lang="en-GB" dirty="0" err="1"/>
              <a:t>sağlamak</a:t>
            </a:r>
            <a:r>
              <a:rPr lang="en-GB" dirty="0"/>
              <a:t> </a:t>
            </a:r>
            <a:r>
              <a:rPr lang="en-GB" dirty="0" err="1"/>
              <a:t>amacıyla</a:t>
            </a:r>
            <a:r>
              <a:rPr lang="en-GB" dirty="0"/>
              <a:t> </a:t>
            </a:r>
            <a:r>
              <a:rPr lang="en-GB" dirty="0" err="1"/>
              <a:t>fiziksel</a:t>
            </a:r>
            <a:r>
              <a:rPr lang="en-GB" dirty="0"/>
              <a:t> </a:t>
            </a:r>
            <a:r>
              <a:rPr lang="en-GB" dirty="0" err="1"/>
              <a:t>ve</a:t>
            </a:r>
            <a:r>
              <a:rPr lang="en-GB" dirty="0"/>
              <a:t> </a:t>
            </a:r>
            <a:r>
              <a:rPr lang="en-GB" dirty="0" err="1"/>
              <a:t>teknolojik</a:t>
            </a:r>
            <a:r>
              <a:rPr lang="en-GB" dirty="0"/>
              <a:t> </a:t>
            </a:r>
            <a:r>
              <a:rPr lang="en-GB" dirty="0" err="1"/>
              <a:t>altyapının</a:t>
            </a:r>
            <a:r>
              <a:rPr lang="en-GB" dirty="0"/>
              <a:t> </a:t>
            </a:r>
            <a:r>
              <a:rPr lang="en-GB" dirty="0" err="1"/>
              <a:t>oluşturulmasını</a:t>
            </a:r>
            <a:r>
              <a:rPr lang="en-GB" dirty="0"/>
              <a:t> </a:t>
            </a:r>
            <a:r>
              <a:rPr lang="en-GB" dirty="0" err="1"/>
              <a:t>sağlamak</a:t>
            </a:r>
            <a:r>
              <a:rPr lang="en-GB" dirty="0"/>
              <a:t> </a:t>
            </a:r>
            <a:r>
              <a:rPr lang="en-GB" dirty="0" err="1"/>
              <a:t>temel</a:t>
            </a:r>
            <a:r>
              <a:rPr lang="en-GB" dirty="0"/>
              <a:t> </a:t>
            </a:r>
            <a:r>
              <a:rPr lang="en-GB" dirty="0" err="1"/>
              <a:t>görevimizdir</a:t>
            </a:r>
            <a:r>
              <a:rPr lang="en-GB" dirty="0"/>
              <a:t>.</a:t>
            </a:r>
            <a:endParaRPr lang="tr-TR" dirty="0"/>
          </a:p>
          <a:p>
            <a:pPr marL="0" indent="0" algn="just">
              <a:buNone/>
            </a:pPr>
            <a:r>
              <a:rPr lang="tr-TR" dirty="0"/>
              <a:t> 	Yapı İşleri ve Teknik Daire Başkanlığı olarak temel ilke ve amacımız kurumumuzda çalışanlar ve öğrenciler için sağlıklı, huzurlu, güven içinde oturup çalışabilecekleri ve öğrenimlerini devam ettirebilecekleri fiziki mekânları oluşturmaktır. Amacımız ekonomik ve kısa sürede mekânları işler hale getirmek ve bu alanların insanlar tarafından kullanılmasını ve açılmasını sağlamaktır. </a:t>
            </a:r>
          </a:p>
          <a:p>
            <a:pPr marL="0" indent="0" algn="just">
              <a:buNone/>
            </a:pPr>
            <a:r>
              <a:rPr lang="tr-TR" dirty="0"/>
              <a:t> 	Üniversitemizde eğitim-öğretim hizmetlerinin etkin ve sağlıklı bir şekilde yürütülebilmesi için yapım işi onarım işi ve satın alma yöntemleriyle yapılan işleri başkanlığımıza ayrılan bütçe doğrultusunda gerçekleştirmektedir. Kamu İhale Kanunu ve bununla ilgili Mevzuat Hükümlerine uygun şekilde çağdaş tesisler yaratmak, kurumumuzun üretkenliğini arttıracak teknolojiyi ve yapılaşmayı sağlamak başlıca görevimizdir.</a:t>
            </a:r>
          </a:p>
          <a:p>
            <a:pPr marL="0" indent="0" algn="just">
              <a:buNone/>
            </a:pPr>
            <a:r>
              <a:rPr lang="tr-TR" dirty="0"/>
              <a:t>	</a:t>
            </a:r>
            <a:r>
              <a:rPr lang="en-GB" dirty="0" err="1"/>
              <a:t>Yapımı</a:t>
            </a:r>
            <a:r>
              <a:rPr lang="en-GB" dirty="0"/>
              <a:t> </a:t>
            </a:r>
            <a:r>
              <a:rPr lang="en-GB" dirty="0" err="1"/>
              <a:t>gerçekleştirilecek</a:t>
            </a:r>
            <a:r>
              <a:rPr lang="en-GB" dirty="0"/>
              <a:t> </a:t>
            </a:r>
            <a:r>
              <a:rPr lang="en-GB" dirty="0" err="1"/>
              <a:t>olan</a:t>
            </a:r>
            <a:r>
              <a:rPr lang="en-GB" dirty="0"/>
              <a:t> </a:t>
            </a:r>
            <a:r>
              <a:rPr lang="en-GB" dirty="0" err="1"/>
              <a:t>işler</a:t>
            </a:r>
            <a:r>
              <a:rPr lang="en-GB" dirty="0"/>
              <a:t> </a:t>
            </a:r>
            <a:r>
              <a:rPr lang="en-GB" dirty="0" err="1"/>
              <a:t>ve</a:t>
            </a:r>
            <a:r>
              <a:rPr lang="en-GB" dirty="0"/>
              <a:t> </a:t>
            </a:r>
            <a:r>
              <a:rPr lang="en-GB" dirty="0" err="1"/>
              <a:t>hizmet</a:t>
            </a:r>
            <a:r>
              <a:rPr lang="en-GB" dirty="0"/>
              <a:t> </a:t>
            </a:r>
            <a:r>
              <a:rPr lang="en-GB" dirty="0" err="1"/>
              <a:t>alımları</a:t>
            </a:r>
            <a:r>
              <a:rPr lang="en-GB" dirty="0"/>
              <a:t> </a:t>
            </a:r>
            <a:r>
              <a:rPr lang="en-GB" dirty="0" err="1"/>
              <a:t>ile</a:t>
            </a:r>
            <a:r>
              <a:rPr lang="en-GB" dirty="0"/>
              <a:t> </a:t>
            </a:r>
            <a:r>
              <a:rPr lang="en-GB" dirty="0" err="1"/>
              <a:t>ilgili</a:t>
            </a:r>
            <a:r>
              <a:rPr lang="en-GB" dirty="0"/>
              <a:t> her </a:t>
            </a:r>
            <a:r>
              <a:rPr lang="en-GB" dirty="0" err="1"/>
              <a:t>türlü</a:t>
            </a:r>
            <a:r>
              <a:rPr lang="en-GB" dirty="0"/>
              <a:t> </a:t>
            </a:r>
            <a:r>
              <a:rPr lang="en-GB" dirty="0" err="1"/>
              <a:t>denetim</a:t>
            </a:r>
            <a:r>
              <a:rPr lang="en-GB" dirty="0"/>
              <a:t> </a:t>
            </a:r>
            <a:r>
              <a:rPr lang="en-GB" dirty="0" err="1"/>
              <a:t>hizmetleri</a:t>
            </a:r>
            <a:r>
              <a:rPr lang="en-GB" dirty="0"/>
              <a:t>, </a:t>
            </a:r>
            <a:r>
              <a:rPr lang="en-GB" dirty="0" err="1"/>
              <a:t>ödeme</a:t>
            </a:r>
            <a:r>
              <a:rPr lang="en-GB" dirty="0"/>
              <a:t> </a:t>
            </a:r>
            <a:r>
              <a:rPr lang="en-GB" dirty="0" err="1"/>
              <a:t>işlemleri</a:t>
            </a:r>
            <a:r>
              <a:rPr lang="en-GB" dirty="0"/>
              <a:t>, </a:t>
            </a:r>
            <a:r>
              <a:rPr lang="en-GB" dirty="0" err="1"/>
              <a:t>geçici</a:t>
            </a:r>
            <a:r>
              <a:rPr lang="en-GB" dirty="0"/>
              <a:t> </a:t>
            </a:r>
            <a:r>
              <a:rPr lang="en-GB" dirty="0" err="1"/>
              <a:t>ve</a:t>
            </a:r>
            <a:r>
              <a:rPr lang="en-GB" dirty="0"/>
              <a:t> </a:t>
            </a:r>
            <a:r>
              <a:rPr lang="en-GB" dirty="0" err="1"/>
              <a:t>kesin</a:t>
            </a:r>
            <a:r>
              <a:rPr lang="en-GB" dirty="0"/>
              <a:t> </a:t>
            </a:r>
            <a:r>
              <a:rPr lang="en-GB" dirty="0" err="1"/>
              <a:t>kabul</a:t>
            </a:r>
            <a:r>
              <a:rPr lang="en-GB" dirty="0"/>
              <a:t> </a:t>
            </a:r>
            <a:r>
              <a:rPr lang="en-GB" dirty="0" err="1"/>
              <a:t>işlemleri</a:t>
            </a:r>
            <a:r>
              <a:rPr lang="en-GB" dirty="0"/>
              <a:t> </a:t>
            </a:r>
            <a:r>
              <a:rPr lang="en-GB" dirty="0" err="1"/>
              <a:t>yürütülecektir</a:t>
            </a:r>
            <a:r>
              <a:rPr lang="en-GB" dirty="0"/>
              <a:t>.</a:t>
            </a:r>
            <a:endParaRPr lang="tr-TR" dirty="0"/>
          </a:p>
          <a:p>
            <a:endParaRPr lang="tr-TR" dirty="0"/>
          </a:p>
        </p:txBody>
      </p:sp>
    </p:spTree>
    <p:extLst>
      <p:ext uri="{BB962C8B-B14F-4D97-AF65-F5344CB8AC3E}">
        <p14:creationId xmlns:p14="http://schemas.microsoft.com/office/powerpoint/2010/main" val="34379046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334F0F0C-48AD-4302-AAE0-4FF6ED56AD1D}"/>
              </a:ext>
            </a:extLst>
          </p:cNvPr>
          <p:cNvSpPr>
            <a:spLocks noGrp="1"/>
          </p:cNvSpPr>
          <p:nvPr>
            <p:ph type="title"/>
          </p:nvPr>
        </p:nvSpPr>
        <p:spPr/>
        <p:txBody>
          <a:bodyPr/>
          <a:lstStyle/>
          <a:p>
            <a:r>
              <a:rPr lang="en-GB" dirty="0"/>
              <a:t>KBÜ </a:t>
            </a:r>
            <a:r>
              <a:rPr lang="en-GB" dirty="0" err="1"/>
              <a:t>Mühendislik</a:t>
            </a:r>
            <a:r>
              <a:rPr lang="en-GB" dirty="0"/>
              <a:t> </a:t>
            </a:r>
            <a:r>
              <a:rPr lang="en-GB" dirty="0" err="1"/>
              <a:t>Fakültesinde</a:t>
            </a:r>
            <a:r>
              <a:rPr lang="en-GB" dirty="0"/>
              <a:t> </a:t>
            </a:r>
            <a:r>
              <a:rPr lang="en-GB" dirty="0" err="1"/>
              <a:t>yemekhane</a:t>
            </a:r>
            <a:r>
              <a:rPr lang="en-GB" dirty="0"/>
              <a:t> </a:t>
            </a:r>
            <a:r>
              <a:rPr lang="en-GB" dirty="0" err="1"/>
              <a:t>ve</a:t>
            </a:r>
            <a:r>
              <a:rPr lang="en-GB" dirty="0"/>
              <a:t> </a:t>
            </a:r>
            <a:r>
              <a:rPr lang="en-GB" dirty="0" err="1"/>
              <a:t>çelik</a:t>
            </a:r>
            <a:r>
              <a:rPr lang="en-GB" dirty="0"/>
              <a:t> </a:t>
            </a:r>
            <a:r>
              <a:rPr lang="en-GB" dirty="0" err="1"/>
              <a:t>merdiven</a:t>
            </a:r>
            <a:r>
              <a:rPr lang="en-GB" dirty="0"/>
              <a:t> </a:t>
            </a:r>
            <a:r>
              <a:rPr lang="en-GB" dirty="0" err="1"/>
              <a:t>yapım</a:t>
            </a:r>
            <a:r>
              <a:rPr lang="en-GB" dirty="0"/>
              <a:t> </a:t>
            </a:r>
            <a:r>
              <a:rPr lang="en-GB" dirty="0" err="1"/>
              <a:t>İşi</a:t>
            </a:r>
            <a:endParaRPr lang="tr-TR" dirty="0"/>
          </a:p>
        </p:txBody>
      </p:sp>
      <p:graphicFrame>
        <p:nvGraphicFramePr>
          <p:cNvPr id="4" name="İçerik Yer Tutucusu 3">
            <a:extLst>
              <a:ext uri="{FF2B5EF4-FFF2-40B4-BE49-F238E27FC236}">
                <a16:creationId xmlns="" xmlns:a16="http://schemas.microsoft.com/office/drawing/2014/main" id="{BB95AA5B-1CE9-4DE7-B2D1-151BBB46F460}"/>
              </a:ext>
            </a:extLst>
          </p:cNvPr>
          <p:cNvGraphicFramePr>
            <a:graphicFrameLocks noGrp="1"/>
          </p:cNvGraphicFramePr>
          <p:nvPr>
            <p:ph idx="1"/>
            <p:extLst>
              <p:ext uri="{D42A27DB-BD31-4B8C-83A1-F6EECF244321}">
                <p14:modId xmlns:p14="http://schemas.microsoft.com/office/powerpoint/2010/main" val="3710271356"/>
              </p:ext>
            </p:extLst>
          </p:nvPr>
        </p:nvGraphicFramePr>
        <p:xfrm>
          <a:off x="838200" y="2111022"/>
          <a:ext cx="8113890" cy="3917250"/>
        </p:xfrm>
        <a:graphic>
          <a:graphicData uri="http://schemas.openxmlformats.org/drawingml/2006/table">
            <a:tbl>
              <a:tblPr firstRow="1" firstCol="1" bandRow="1">
                <a:tableStyleId>{5C22544A-7EE6-4342-B048-85BDC9FD1C3A}</a:tableStyleId>
              </a:tblPr>
              <a:tblGrid>
                <a:gridCol w="4056945">
                  <a:extLst>
                    <a:ext uri="{9D8B030D-6E8A-4147-A177-3AD203B41FA5}">
                      <a16:colId xmlns="" xmlns:a16="http://schemas.microsoft.com/office/drawing/2014/main" val="1253003486"/>
                    </a:ext>
                  </a:extLst>
                </a:gridCol>
                <a:gridCol w="4056945">
                  <a:extLst>
                    <a:ext uri="{9D8B030D-6E8A-4147-A177-3AD203B41FA5}">
                      <a16:colId xmlns="" xmlns:a16="http://schemas.microsoft.com/office/drawing/2014/main" val="1881023471"/>
                    </a:ext>
                  </a:extLst>
                </a:gridCol>
              </a:tblGrid>
              <a:tr h="652875">
                <a:tc>
                  <a:txBody>
                    <a:bodyPr/>
                    <a:lstStyle/>
                    <a:p>
                      <a:pPr algn="just">
                        <a:spcAft>
                          <a:spcPts val="0"/>
                        </a:spcAft>
                      </a:pPr>
                      <a:r>
                        <a:rPr lang="en-GB" sz="2400">
                          <a:effectLst/>
                        </a:rPr>
                        <a:t>Müteahhit Firma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ERCAN USLUYÜREK</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809663421"/>
                  </a:ext>
                </a:extLst>
              </a:tr>
              <a:tr h="652875">
                <a:tc>
                  <a:txBody>
                    <a:bodyPr/>
                    <a:lstStyle/>
                    <a:p>
                      <a:pPr algn="just">
                        <a:spcAft>
                          <a:spcPts val="0"/>
                        </a:spcAft>
                      </a:pPr>
                      <a:r>
                        <a:rPr lang="en-GB" sz="2400">
                          <a:effectLst/>
                        </a:rPr>
                        <a:t>İhale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10.10.2016</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971031041"/>
                  </a:ext>
                </a:extLst>
              </a:tr>
              <a:tr h="652875">
                <a:tc>
                  <a:txBody>
                    <a:bodyPr/>
                    <a:lstStyle/>
                    <a:p>
                      <a:pPr algn="just">
                        <a:spcAft>
                          <a:spcPts val="0"/>
                        </a:spcAft>
                      </a:pPr>
                      <a:r>
                        <a:rPr lang="en-GB" sz="2400">
                          <a:effectLst/>
                        </a:rPr>
                        <a:t>İhale Bedeli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600"/>
                        </a:spcAft>
                      </a:pPr>
                      <a:r>
                        <a:rPr lang="en-GB" sz="2400">
                          <a:effectLst/>
                        </a:rPr>
                        <a:t>1.638.000,00TL (Kdv Hariç)</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028484178"/>
                  </a:ext>
                </a:extLst>
              </a:tr>
              <a:tr h="652875">
                <a:tc>
                  <a:txBody>
                    <a:bodyPr/>
                    <a:lstStyle/>
                    <a:p>
                      <a:pPr algn="just">
                        <a:spcAft>
                          <a:spcPts val="0"/>
                        </a:spcAft>
                      </a:pPr>
                      <a:r>
                        <a:rPr lang="en-GB" sz="2400">
                          <a:effectLst/>
                        </a:rPr>
                        <a:t>Sözleşme Bedeli</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600"/>
                        </a:spcAft>
                      </a:pPr>
                      <a:r>
                        <a:rPr lang="en-GB" sz="2400">
                          <a:effectLst/>
                        </a:rPr>
                        <a:t>1.792.575,61  TL  (Kdv Hariç)</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2205677734"/>
                  </a:ext>
                </a:extLst>
              </a:tr>
              <a:tr h="652875">
                <a:tc>
                  <a:txBody>
                    <a:bodyPr/>
                    <a:lstStyle/>
                    <a:p>
                      <a:pPr algn="just">
                        <a:spcAft>
                          <a:spcPts val="0"/>
                        </a:spcAft>
                      </a:pPr>
                      <a:r>
                        <a:rPr lang="en-GB" sz="2400">
                          <a:effectLst/>
                        </a:rPr>
                        <a:t>İşe Başlama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08.11.2016</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4202834321"/>
                  </a:ext>
                </a:extLst>
              </a:tr>
              <a:tr h="652875">
                <a:tc>
                  <a:txBody>
                    <a:bodyPr/>
                    <a:lstStyle/>
                    <a:p>
                      <a:pPr algn="just">
                        <a:spcAft>
                          <a:spcPts val="600"/>
                        </a:spcAft>
                      </a:pPr>
                      <a:r>
                        <a:rPr lang="en-GB" sz="2400">
                          <a:effectLst/>
                        </a:rPr>
                        <a:t>İş Bitim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dirty="0">
                          <a:effectLst/>
                        </a:rPr>
                        <a:t>16.04.2017</a:t>
                      </a:r>
                      <a:endParaRPr lang="tr-TR"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138215764"/>
                  </a:ext>
                </a:extLst>
              </a:tr>
            </a:tbl>
          </a:graphicData>
        </a:graphic>
      </p:graphicFrame>
    </p:spTree>
    <p:extLst>
      <p:ext uri="{BB962C8B-B14F-4D97-AF65-F5344CB8AC3E}">
        <p14:creationId xmlns:p14="http://schemas.microsoft.com/office/powerpoint/2010/main" val="24656305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899E243A-DF7C-4375-A4BE-BAE3E5105084}"/>
              </a:ext>
            </a:extLst>
          </p:cNvPr>
          <p:cNvSpPr>
            <a:spLocks noGrp="1"/>
          </p:cNvSpPr>
          <p:nvPr>
            <p:ph type="title"/>
          </p:nvPr>
        </p:nvSpPr>
        <p:spPr/>
        <p:txBody>
          <a:bodyPr/>
          <a:lstStyle/>
          <a:p>
            <a:r>
              <a:rPr lang="en-GB" dirty="0"/>
              <a:t>KBÜ </a:t>
            </a:r>
            <a:r>
              <a:rPr lang="en-GB" dirty="0" err="1"/>
              <a:t>İlahiyat</a:t>
            </a:r>
            <a:r>
              <a:rPr lang="en-GB" dirty="0"/>
              <a:t>, </a:t>
            </a:r>
            <a:r>
              <a:rPr lang="en-GB" dirty="0" err="1"/>
              <a:t>İktisat</a:t>
            </a:r>
            <a:r>
              <a:rPr lang="en-GB" dirty="0"/>
              <a:t> </a:t>
            </a:r>
            <a:r>
              <a:rPr lang="en-GB" dirty="0" err="1"/>
              <a:t>ve</a:t>
            </a:r>
            <a:r>
              <a:rPr lang="en-GB" dirty="0"/>
              <a:t> </a:t>
            </a:r>
            <a:r>
              <a:rPr lang="en-GB" dirty="0" err="1"/>
              <a:t>Teknoloji</a:t>
            </a:r>
            <a:r>
              <a:rPr lang="en-GB" dirty="0"/>
              <a:t> </a:t>
            </a:r>
            <a:r>
              <a:rPr lang="en-GB" dirty="0" err="1"/>
              <a:t>Fakülteleri</a:t>
            </a:r>
            <a:r>
              <a:rPr lang="en-GB" dirty="0"/>
              <a:t> </a:t>
            </a:r>
            <a:r>
              <a:rPr lang="en-GB" dirty="0" err="1"/>
              <a:t>Tadilat</a:t>
            </a:r>
            <a:r>
              <a:rPr lang="en-GB" dirty="0"/>
              <a:t> </a:t>
            </a:r>
            <a:r>
              <a:rPr lang="en-GB" dirty="0" err="1"/>
              <a:t>İşi</a:t>
            </a:r>
            <a:endParaRPr lang="tr-TR" dirty="0"/>
          </a:p>
        </p:txBody>
      </p:sp>
      <p:graphicFrame>
        <p:nvGraphicFramePr>
          <p:cNvPr id="4" name="İçerik Yer Tutucusu 3">
            <a:extLst>
              <a:ext uri="{FF2B5EF4-FFF2-40B4-BE49-F238E27FC236}">
                <a16:creationId xmlns="" xmlns:a16="http://schemas.microsoft.com/office/drawing/2014/main" id="{A4CD3F96-417E-4A39-992B-7FDC820059E2}"/>
              </a:ext>
            </a:extLst>
          </p:cNvPr>
          <p:cNvGraphicFramePr>
            <a:graphicFrameLocks noGrp="1"/>
          </p:cNvGraphicFramePr>
          <p:nvPr>
            <p:ph idx="1"/>
            <p:extLst>
              <p:ext uri="{D42A27DB-BD31-4B8C-83A1-F6EECF244321}">
                <p14:modId xmlns:p14="http://schemas.microsoft.com/office/powerpoint/2010/main" val="4230953394"/>
              </p:ext>
            </p:extLst>
          </p:nvPr>
        </p:nvGraphicFramePr>
        <p:xfrm>
          <a:off x="838199" y="2172493"/>
          <a:ext cx="8847668" cy="4465373"/>
        </p:xfrm>
        <a:graphic>
          <a:graphicData uri="http://schemas.openxmlformats.org/drawingml/2006/table">
            <a:tbl>
              <a:tblPr firstRow="1" firstCol="1" bandRow="1">
                <a:tableStyleId>{5C22544A-7EE6-4342-B048-85BDC9FD1C3A}</a:tableStyleId>
              </a:tblPr>
              <a:tblGrid>
                <a:gridCol w="4423834">
                  <a:extLst>
                    <a:ext uri="{9D8B030D-6E8A-4147-A177-3AD203B41FA5}">
                      <a16:colId xmlns="" xmlns:a16="http://schemas.microsoft.com/office/drawing/2014/main" val="198245942"/>
                    </a:ext>
                  </a:extLst>
                </a:gridCol>
                <a:gridCol w="4423834">
                  <a:extLst>
                    <a:ext uri="{9D8B030D-6E8A-4147-A177-3AD203B41FA5}">
                      <a16:colId xmlns="" xmlns:a16="http://schemas.microsoft.com/office/drawing/2014/main" val="2304184090"/>
                    </a:ext>
                  </a:extLst>
                </a:gridCol>
              </a:tblGrid>
              <a:tr h="2435658">
                <a:tc>
                  <a:txBody>
                    <a:bodyPr/>
                    <a:lstStyle/>
                    <a:p>
                      <a:pPr algn="just">
                        <a:spcAft>
                          <a:spcPts val="0"/>
                        </a:spcAft>
                      </a:pPr>
                      <a:r>
                        <a:rPr lang="en-GB" sz="2400">
                          <a:effectLst/>
                        </a:rPr>
                        <a:t>Müteahhit Firma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Yaman İnşaat Doğalgaz Taahhüt Proje Tekstil Turizm Nakliye Ticaret Ve Sanayi Limited Şirketi Ve  Kaya İnşaat Ve Demir Çelik Ürünleri Ticaret Limited Şirketi İş Ortaklığı</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4157607025"/>
                  </a:ext>
                </a:extLst>
              </a:tr>
              <a:tr h="405943">
                <a:tc>
                  <a:txBody>
                    <a:bodyPr/>
                    <a:lstStyle/>
                    <a:p>
                      <a:pPr algn="just">
                        <a:spcAft>
                          <a:spcPts val="0"/>
                        </a:spcAft>
                      </a:pPr>
                      <a:r>
                        <a:rPr lang="en-GB" sz="2400">
                          <a:effectLst/>
                        </a:rPr>
                        <a:t>İhale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20.10.2016</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958832290"/>
                  </a:ext>
                </a:extLst>
              </a:tr>
              <a:tr h="405943">
                <a:tc>
                  <a:txBody>
                    <a:bodyPr/>
                    <a:lstStyle/>
                    <a:p>
                      <a:pPr algn="just">
                        <a:spcAft>
                          <a:spcPts val="0"/>
                        </a:spcAft>
                      </a:pPr>
                      <a:r>
                        <a:rPr lang="en-GB" sz="2400">
                          <a:effectLst/>
                        </a:rPr>
                        <a:t>İhale Bedeli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600"/>
                        </a:spcAft>
                      </a:pPr>
                      <a:r>
                        <a:rPr lang="en-GB" sz="2400">
                          <a:effectLst/>
                        </a:rPr>
                        <a:t>797.434,03TL-(Kdv Hariç)</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3227104569"/>
                  </a:ext>
                </a:extLst>
              </a:tr>
              <a:tr h="405943">
                <a:tc>
                  <a:txBody>
                    <a:bodyPr/>
                    <a:lstStyle/>
                    <a:p>
                      <a:pPr algn="just">
                        <a:spcAft>
                          <a:spcPts val="0"/>
                        </a:spcAft>
                      </a:pPr>
                      <a:r>
                        <a:rPr lang="en-GB" sz="2400">
                          <a:effectLst/>
                        </a:rPr>
                        <a:t>Sözleşme Bedeli</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600"/>
                        </a:spcAft>
                      </a:pPr>
                      <a:r>
                        <a:rPr lang="en-GB" sz="2400">
                          <a:effectLst/>
                        </a:rPr>
                        <a:t>660.685,06  TL  (Kdv Hariç)</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799704020"/>
                  </a:ext>
                </a:extLst>
              </a:tr>
              <a:tr h="405943">
                <a:tc>
                  <a:txBody>
                    <a:bodyPr/>
                    <a:lstStyle/>
                    <a:p>
                      <a:pPr algn="just">
                        <a:spcAft>
                          <a:spcPts val="0"/>
                        </a:spcAft>
                      </a:pPr>
                      <a:r>
                        <a:rPr lang="en-GB" sz="2400">
                          <a:effectLst/>
                        </a:rPr>
                        <a:t>İşe Başlama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22.11.2016</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874964299"/>
                  </a:ext>
                </a:extLst>
              </a:tr>
              <a:tr h="405943">
                <a:tc>
                  <a:txBody>
                    <a:bodyPr/>
                    <a:lstStyle/>
                    <a:p>
                      <a:pPr algn="just">
                        <a:spcAft>
                          <a:spcPts val="600"/>
                        </a:spcAft>
                      </a:pPr>
                      <a:r>
                        <a:rPr lang="en-GB" sz="2400">
                          <a:effectLst/>
                        </a:rPr>
                        <a:t>İş Bitim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dirty="0">
                          <a:effectLst/>
                        </a:rPr>
                        <a:t>07.08.2017</a:t>
                      </a:r>
                      <a:endParaRPr lang="tr-TR"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429383708"/>
                  </a:ext>
                </a:extLst>
              </a:tr>
            </a:tbl>
          </a:graphicData>
        </a:graphic>
      </p:graphicFrame>
    </p:spTree>
    <p:extLst>
      <p:ext uri="{BB962C8B-B14F-4D97-AF65-F5344CB8AC3E}">
        <p14:creationId xmlns:p14="http://schemas.microsoft.com/office/powerpoint/2010/main" val="31802031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73CBAB99-326B-44A0-907C-AA0DDC03E4BB}"/>
              </a:ext>
            </a:extLst>
          </p:cNvPr>
          <p:cNvSpPr>
            <a:spLocks noGrp="1"/>
          </p:cNvSpPr>
          <p:nvPr>
            <p:ph type="title"/>
          </p:nvPr>
        </p:nvSpPr>
        <p:spPr/>
        <p:txBody>
          <a:bodyPr/>
          <a:lstStyle/>
          <a:p>
            <a:r>
              <a:rPr lang="en-GB" dirty="0"/>
              <a:t>KBÜ </a:t>
            </a:r>
            <a:r>
              <a:rPr lang="en-GB" dirty="0" err="1"/>
              <a:t>Sosyal</a:t>
            </a:r>
            <a:r>
              <a:rPr lang="en-GB" dirty="0"/>
              <a:t> </a:t>
            </a:r>
            <a:r>
              <a:rPr lang="en-GB" dirty="0" err="1"/>
              <a:t>Tesis</a:t>
            </a:r>
            <a:r>
              <a:rPr lang="en-GB" dirty="0"/>
              <a:t> </a:t>
            </a:r>
            <a:r>
              <a:rPr lang="en-GB" dirty="0" err="1"/>
              <a:t>ve</a:t>
            </a:r>
            <a:r>
              <a:rPr lang="en-GB" dirty="0"/>
              <a:t> </a:t>
            </a:r>
            <a:r>
              <a:rPr lang="en-GB" dirty="0" err="1"/>
              <a:t>Öğrenci</a:t>
            </a:r>
            <a:r>
              <a:rPr lang="en-GB" dirty="0"/>
              <a:t> </a:t>
            </a:r>
            <a:r>
              <a:rPr lang="en-GB" dirty="0" err="1"/>
              <a:t>Yemekhanesine</a:t>
            </a:r>
            <a:r>
              <a:rPr lang="en-GB" dirty="0"/>
              <a:t> </a:t>
            </a:r>
            <a:r>
              <a:rPr lang="en-GB" dirty="0" err="1"/>
              <a:t>Bulaşıkhane</a:t>
            </a:r>
            <a:r>
              <a:rPr lang="en-GB" dirty="0"/>
              <a:t> </a:t>
            </a:r>
            <a:r>
              <a:rPr lang="en-GB" dirty="0" err="1"/>
              <a:t>yapım</a:t>
            </a:r>
            <a:r>
              <a:rPr lang="en-GB" dirty="0"/>
              <a:t> </a:t>
            </a:r>
            <a:r>
              <a:rPr lang="en-GB" dirty="0" err="1"/>
              <a:t>işi</a:t>
            </a:r>
            <a:endParaRPr lang="tr-TR" dirty="0"/>
          </a:p>
        </p:txBody>
      </p:sp>
      <p:graphicFrame>
        <p:nvGraphicFramePr>
          <p:cNvPr id="4" name="İçerik Yer Tutucusu 3">
            <a:extLst>
              <a:ext uri="{FF2B5EF4-FFF2-40B4-BE49-F238E27FC236}">
                <a16:creationId xmlns="" xmlns:a16="http://schemas.microsoft.com/office/drawing/2014/main" id="{E7FBB483-036E-4498-B71F-641F1D008426}"/>
              </a:ext>
            </a:extLst>
          </p:cNvPr>
          <p:cNvGraphicFramePr>
            <a:graphicFrameLocks noGrp="1"/>
          </p:cNvGraphicFramePr>
          <p:nvPr>
            <p:ph idx="1"/>
            <p:extLst>
              <p:ext uri="{D42A27DB-BD31-4B8C-83A1-F6EECF244321}">
                <p14:modId xmlns:p14="http://schemas.microsoft.com/office/powerpoint/2010/main" val="250504394"/>
              </p:ext>
            </p:extLst>
          </p:nvPr>
        </p:nvGraphicFramePr>
        <p:xfrm>
          <a:off x="838200" y="2009422"/>
          <a:ext cx="8238068" cy="3714800"/>
        </p:xfrm>
        <a:graphic>
          <a:graphicData uri="http://schemas.openxmlformats.org/drawingml/2006/table">
            <a:tbl>
              <a:tblPr firstRow="1" firstCol="1" bandRow="1">
                <a:tableStyleId>{5C22544A-7EE6-4342-B048-85BDC9FD1C3A}</a:tableStyleId>
              </a:tblPr>
              <a:tblGrid>
                <a:gridCol w="4119034">
                  <a:extLst>
                    <a:ext uri="{9D8B030D-6E8A-4147-A177-3AD203B41FA5}">
                      <a16:colId xmlns="" xmlns:a16="http://schemas.microsoft.com/office/drawing/2014/main" val="3819453482"/>
                    </a:ext>
                  </a:extLst>
                </a:gridCol>
                <a:gridCol w="4119034">
                  <a:extLst>
                    <a:ext uri="{9D8B030D-6E8A-4147-A177-3AD203B41FA5}">
                      <a16:colId xmlns="" xmlns:a16="http://schemas.microsoft.com/office/drawing/2014/main" val="2558420109"/>
                    </a:ext>
                  </a:extLst>
                </a:gridCol>
              </a:tblGrid>
              <a:tr h="669808">
                <a:tc>
                  <a:txBody>
                    <a:bodyPr/>
                    <a:lstStyle/>
                    <a:p>
                      <a:pPr algn="just">
                        <a:spcAft>
                          <a:spcPts val="0"/>
                        </a:spcAft>
                      </a:pPr>
                      <a:r>
                        <a:rPr lang="en-GB" sz="2400">
                          <a:effectLst/>
                        </a:rPr>
                        <a:t>Müteahhit Firma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MEHMET AKİF DOĞAN</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2654935376"/>
                  </a:ext>
                </a:extLst>
              </a:tr>
              <a:tr h="669808">
                <a:tc>
                  <a:txBody>
                    <a:bodyPr/>
                    <a:lstStyle/>
                    <a:p>
                      <a:pPr algn="just">
                        <a:spcAft>
                          <a:spcPts val="0"/>
                        </a:spcAft>
                      </a:pPr>
                      <a:r>
                        <a:rPr lang="en-GB" sz="2400">
                          <a:effectLst/>
                        </a:rPr>
                        <a:t>İhale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10.11.2016</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2715413295"/>
                  </a:ext>
                </a:extLst>
              </a:tr>
              <a:tr h="669808">
                <a:tc>
                  <a:txBody>
                    <a:bodyPr/>
                    <a:lstStyle/>
                    <a:p>
                      <a:pPr algn="just">
                        <a:spcAft>
                          <a:spcPts val="0"/>
                        </a:spcAft>
                      </a:pPr>
                      <a:r>
                        <a:rPr lang="en-GB" sz="2400">
                          <a:effectLst/>
                        </a:rPr>
                        <a:t>İhale Bedeli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600"/>
                        </a:spcAft>
                      </a:pPr>
                      <a:r>
                        <a:rPr lang="en-GB" sz="2400">
                          <a:effectLst/>
                        </a:rPr>
                        <a:t>194.061,83  (Kdv Hariç)</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2814226628"/>
                  </a:ext>
                </a:extLst>
              </a:tr>
              <a:tr h="669808">
                <a:tc>
                  <a:txBody>
                    <a:bodyPr/>
                    <a:lstStyle/>
                    <a:p>
                      <a:pPr algn="just">
                        <a:spcAft>
                          <a:spcPts val="0"/>
                        </a:spcAft>
                      </a:pPr>
                      <a:r>
                        <a:rPr lang="en-GB" sz="2400">
                          <a:effectLst/>
                        </a:rPr>
                        <a:t>Sözleşme Bedeli</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600"/>
                        </a:spcAft>
                      </a:pPr>
                      <a:r>
                        <a:rPr lang="en-GB" sz="2400">
                          <a:effectLst/>
                        </a:rPr>
                        <a:t>199.926,90  TL  (Kdv Hariç)</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4170131925"/>
                  </a:ext>
                </a:extLst>
              </a:tr>
              <a:tr h="669808">
                <a:tc>
                  <a:txBody>
                    <a:bodyPr/>
                    <a:lstStyle/>
                    <a:p>
                      <a:pPr algn="just">
                        <a:spcAft>
                          <a:spcPts val="0"/>
                        </a:spcAft>
                      </a:pPr>
                      <a:r>
                        <a:rPr lang="en-GB" sz="2400">
                          <a:effectLst/>
                        </a:rPr>
                        <a:t>İşe Başlama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21.11.2016</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3328727745"/>
                  </a:ext>
                </a:extLst>
              </a:tr>
              <a:tr h="334904">
                <a:tc>
                  <a:txBody>
                    <a:bodyPr/>
                    <a:lstStyle/>
                    <a:p>
                      <a:pPr algn="just">
                        <a:spcAft>
                          <a:spcPts val="600"/>
                        </a:spcAft>
                      </a:pPr>
                      <a:r>
                        <a:rPr lang="en-GB" sz="2400" dirty="0" err="1">
                          <a:effectLst/>
                        </a:rPr>
                        <a:t>İş</a:t>
                      </a:r>
                      <a:r>
                        <a:rPr lang="en-GB" sz="2400" dirty="0">
                          <a:effectLst/>
                        </a:rPr>
                        <a:t> </a:t>
                      </a:r>
                      <a:r>
                        <a:rPr lang="en-GB" sz="2400" dirty="0" err="1">
                          <a:effectLst/>
                        </a:rPr>
                        <a:t>Bitim</a:t>
                      </a:r>
                      <a:r>
                        <a:rPr lang="en-GB" sz="2400" dirty="0">
                          <a:effectLst/>
                        </a:rPr>
                        <a:t> </a:t>
                      </a:r>
                      <a:r>
                        <a:rPr lang="en-GB" sz="2400" dirty="0" err="1">
                          <a:effectLst/>
                        </a:rPr>
                        <a:t>Tarihi</a:t>
                      </a:r>
                      <a:r>
                        <a:rPr lang="en-GB" sz="2400" dirty="0">
                          <a:effectLst/>
                        </a:rPr>
                        <a:t>                                 </a:t>
                      </a:r>
                      <a:endParaRPr lang="tr-TR"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dirty="0">
                          <a:effectLst/>
                        </a:rPr>
                        <a:t>20.01.2017</a:t>
                      </a:r>
                      <a:endParaRPr lang="tr-TR"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082416263"/>
                  </a:ext>
                </a:extLst>
              </a:tr>
            </a:tbl>
          </a:graphicData>
        </a:graphic>
      </p:graphicFrame>
    </p:spTree>
    <p:extLst>
      <p:ext uri="{BB962C8B-B14F-4D97-AF65-F5344CB8AC3E}">
        <p14:creationId xmlns:p14="http://schemas.microsoft.com/office/powerpoint/2010/main" val="30438664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4E568F99-194C-4FB9-8272-EDFF32EC5361}"/>
              </a:ext>
            </a:extLst>
          </p:cNvPr>
          <p:cNvSpPr>
            <a:spLocks noGrp="1"/>
          </p:cNvSpPr>
          <p:nvPr>
            <p:ph type="title"/>
          </p:nvPr>
        </p:nvSpPr>
        <p:spPr/>
        <p:txBody>
          <a:bodyPr/>
          <a:lstStyle/>
          <a:p>
            <a:r>
              <a:rPr lang="en-GB" dirty="0"/>
              <a:t>KBÜ </a:t>
            </a:r>
            <a:r>
              <a:rPr lang="en-GB" dirty="0" err="1"/>
              <a:t>Eflani</a:t>
            </a:r>
            <a:r>
              <a:rPr lang="en-GB" dirty="0"/>
              <a:t> MYO </a:t>
            </a:r>
            <a:r>
              <a:rPr lang="en-GB" dirty="0" err="1"/>
              <a:t>Açık</a:t>
            </a:r>
            <a:r>
              <a:rPr lang="en-GB" dirty="0"/>
              <a:t> </a:t>
            </a:r>
            <a:r>
              <a:rPr lang="en-GB" dirty="0" err="1"/>
              <a:t>Sahalar</a:t>
            </a:r>
            <a:r>
              <a:rPr lang="en-GB" dirty="0"/>
              <a:t> </a:t>
            </a:r>
            <a:r>
              <a:rPr lang="en-GB" dirty="0" err="1"/>
              <a:t>Tadilatı</a:t>
            </a:r>
            <a:r>
              <a:rPr lang="en-GB" dirty="0"/>
              <a:t> </a:t>
            </a:r>
            <a:r>
              <a:rPr lang="en-GB" dirty="0" err="1"/>
              <a:t>işi</a:t>
            </a:r>
            <a:r>
              <a:rPr lang="tr-TR" dirty="0"/>
              <a:t/>
            </a:r>
            <a:br>
              <a:rPr lang="tr-TR" dirty="0"/>
            </a:br>
            <a:endParaRPr lang="tr-TR" dirty="0"/>
          </a:p>
        </p:txBody>
      </p:sp>
      <p:graphicFrame>
        <p:nvGraphicFramePr>
          <p:cNvPr id="4" name="İçerik Yer Tutucusu 3">
            <a:extLst>
              <a:ext uri="{FF2B5EF4-FFF2-40B4-BE49-F238E27FC236}">
                <a16:creationId xmlns="" xmlns:a16="http://schemas.microsoft.com/office/drawing/2014/main" id="{76C23760-D5E0-4C31-BD22-64DB75945FD6}"/>
              </a:ext>
            </a:extLst>
          </p:cNvPr>
          <p:cNvGraphicFramePr>
            <a:graphicFrameLocks noGrp="1"/>
          </p:cNvGraphicFramePr>
          <p:nvPr>
            <p:ph idx="1"/>
            <p:extLst>
              <p:ext uri="{D42A27DB-BD31-4B8C-83A1-F6EECF244321}">
                <p14:modId xmlns:p14="http://schemas.microsoft.com/office/powerpoint/2010/main" val="178166637"/>
              </p:ext>
            </p:extLst>
          </p:nvPr>
        </p:nvGraphicFramePr>
        <p:xfrm>
          <a:off x="838199" y="1802218"/>
          <a:ext cx="8317090" cy="4451824"/>
        </p:xfrm>
        <a:graphic>
          <a:graphicData uri="http://schemas.openxmlformats.org/drawingml/2006/table">
            <a:tbl>
              <a:tblPr firstRow="1" firstCol="1" bandRow="1">
                <a:tableStyleId>{5C22544A-7EE6-4342-B048-85BDC9FD1C3A}</a:tableStyleId>
              </a:tblPr>
              <a:tblGrid>
                <a:gridCol w="4158545">
                  <a:extLst>
                    <a:ext uri="{9D8B030D-6E8A-4147-A177-3AD203B41FA5}">
                      <a16:colId xmlns="" xmlns:a16="http://schemas.microsoft.com/office/drawing/2014/main" val="2822223265"/>
                    </a:ext>
                  </a:extLst>
                </a:gridCol>
                <a:gridCol w="4158545">
                  <a:extLst>
                    <a:ext uri="{9D8B030D-6E8A-4147-A177-3AD203B41FA5}">
                      <a16:colId xmlns="" xmlns:a16="http://schemas.microsoft.com/office/drawing/2014/main" val="3327810685"/>
                    </a:ext>
                  </a:extLst>
                </a:gridCol>
              </a:tblGrid>
              <a:tr h="1978589">
                <a:tc>
                  <a:txBody>
                    <a:bodyPr/>
                    <a:lstStyle/>
                    <a:p>
                      <a:pPr algn="just">
                        <a:spcAft>
                          <a:spcPts val="0"/>
                        </a:spcAft>
                      </a:pPr>
                      <a:r>
                        <a:rPr lang="en-GB" sz="2400">
                          <a:effectLst/>
                        </a:rPr>
                        <a:t>Müteahhit Firma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Yaman İnşaat Doğalgaz Taahhüt Proje Tekstil Turizm Nakliye Ticaret Ve Sanayi Limited Şirketi</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2399382939"/>
                  </a:ext>
                </a:extLst>
              </a:tr>
              <a:tr h="494647">
                <a:tc>
                  <a:txBody>
                    <a:bodyPr/>
                    <a:lstStyle/>
                    <a:p>
                      <a:pPr algn="just">
                        <a:spcAft>
                          <a:spcPts val="0"/>
                        </a:spcAft>
                      </a:pPr>
                      <a:r>
                        <a:rPr lang="en-GB" sz="2400">
                          <a:effectLst/>
                        </a:rPr>
                        <a:t>İhale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30.11.2016</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4105829748"/>
                  </a:ext>
                </a:extLst>
              </a:tr>
              <a:tr h="494647">
                <a:tc>
                  <a:txBody>
                    <a:bodyPr/>
                    <a:lstStyle/>
                    <a:p>
                      <a:pPr algn="just">
                        <a:spcAft>
                          <a:spcPts val="0"/>
                        </a:spcAft>
                      </a:pPr>
                      <a:r>
                        <a:rPr lang="en-GB" sz="2400">
                          <a:effectLst/>
                        </a:rPr>
                        <a:t>İhale Bedeli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600"/>
                        </a:spcAft>
                      </a:pPr>
                      <a:r>
                        <a:rPr lang="en-GB" sz="2400">
                          <a:effectLst/>
                        </a:rPr>
                        <a:t>67.015,60-TL (Kdv Hariç)</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2004057146"/>
                  </a:ext>
                </a:extLst>
              </a:tr>
              <a:tr h="494647">
                <a:tc>
                  <a:txBody>
                    <a:bodyPr/>
                    <a:lstStyle/>
                    <a:p>
                      <a:pPr algn="just">
                        <a:spcAft>
                          <a:spcPts val="0"/>
                        </a:spcAft>
                      </a:pPr>
                      <a:r>
                        <a:rPr lang="en-GB" sz="2400">
                          <a:effectLst/>
                        </a:rPr>
                        <a:t>Sözleşme Bedeli</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600"/>
                        </a:spcAft>
                      </a:pPr>
                      <a:r>
                        <a:rPr lang="en-GB" sz="2400">
                          <a:effectLst/>
                        </a:rPr>
                        <a:t>67.015,60TL  (Kdv Hariç)</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002399062"/>
                  </a:ext>
                </a:extLst>
              </a:tr>
              <a:tr h="494647">
                <a:tc>
                  <a:txBody>
                    <a:bodyPr/>
                    <a:lstStyle/>
                    <a:p>
                      <a:pPr algn="just">
                        <a:spcAft>
                          <a:spcPts val="0"/>
                        </a:spcAft>
                      </a:pPr>
                      <a:r>
                        <a:rPr lang="en-GB" sz="2400">
                          <a:effectLst/>
                        </a:rPr>
                        <a:t>İşe Başlama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02.01.2017</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2741843282"/>
                  </a:ext>
                </a:extLst>
              </a:tr>
              <a:tr h="494647">
                <a:tc>
                  <a:txBody>
                    <a:bodyPr/>
                    <a:lstStyle/>
                    <a:p>
                      <a:pPr algn="just">
                        <a:spcAft>
                          <a:spcPts val="600"/>
                        </a:spcAft>
                      </a:pPr>
                      <a:r>
                        <a:rPr lang="en-GB" sz="2400">
                          <a:effectLst/>
                        </a:rPr>
                        <a:t>İş Bitim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dirty="0">
                          <a:effectLst/>
                        </a:rPr>
                        <a:t>15.05.2017</a:t>
                      </a:r>
                      <a:endParaRPr lang="tr-TR"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4026541644"/>
                  </a:ext>
                </a:extLst>
              </a:tr>
            </a:tbl>
          </a:graphicData>
        </a:graphic>
      </p:graphicFrame>
    </p:spTree>
    <p:extLst>
      <p:ext uri="{BB962C8B-B14F-4D97-AF65-F5344CB8AC3E}">
        <p14:creationId xmlns:p14="http://schemas.microsoft.com/office/powerpoint/2010/main" val="21821104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AB670BED-37C3-4319-853C-D70E81FA6B3E}"/>
              </a:ext>
            </a:extLst>
          </p:cNvPr>
          <p:cNvSpPr>
            <a:spLocks noGrp="1"/>
          </p:cNvSpPr>
          <p:nvPr>
            <p:ph type="title"/>
          </p:nvPr>
        </p:nvSpPr>
        <p:spPr/>
        <p:txBody>
          <a:bodyPr/>
          <a:lstStyle/>
          <a:p>
            <a:r>
              <a:rPr lang="tr-TR" dirty="0"/>
              <a:t>Eskipazar MYO Tadilat İşleri</a:t>
            </a:r>
            <a:r>
              <a:rPr lang="tr-TR" b="1" dirty="0"/>
              <a:t> </a:t>
            </a:r>
            <a:endParaRPr lang="tr-TR" dirty="0"/>
          </a:p>
        </p:txBody>
      </p:sp>
      <p:graphicFrame>
        <p:nvGraphicFramePr>
          <p:cNvPr id="4" name="İçerik Yer Tutucusu 3">
            <a:extLst>
              <a:ext uri="{FF2B5EF4-FFF2-40B4-BE49-F238E27FC236}">
                <a16:creationId xmlns="" xmlns:a16="http://schemas.microsoft.com/office/drawing/2014/main" id="{CE2D22A8-27DD-40A2-A4C4-24F387614C19}"/>
              </a:ext>
            </a:extLst>
          </p:cNvPr>
          <p:cNvGraphicFramePr>
            <a:graphicFrameLocks noGrp="1"/>
          </p:cNvGraphicFramePr>
          <p:nvPr>
            <p:ph idx="1"/>
            <p:extLst>
              <p:ext uri="{D42A27DB-BD31-4B8C-83A1-F6EECF244321}">
                <p14:modId xmlns:p14="http://schemas.microsoft.com/office/powerpoint/2010/main" val="1025910328"/>
              </p:ext>
            </p:extLst>
          </p:nvPr>
        </p:nvGraphicFramePr>
        <p:xfrm>
          <a:off x="838198" y="1690688"/>
          <a:ext cx="8520291" cy="4585933"/>
        </p:xfrm>
        <a:graphic>
          <a:graphicData uri="http://schemas.openxmlformats.org/drawingml/2006/table">
            <a:tbl>
              <a:tblPr firstRow="1" firstCol="1" bandRow="1">
                <a:tableStyleId>{5C22544A-7EE6-4342-B048-85BDC9FD1C3A}</a:tableStyleId>
              </a:tblPr>
              <a:tblGrid>
                <a:gridCol w="4051300">
                  <a:extLst>
                    <a:ext uri="{9D8B030D-6E8A-4147-A177-3AD203B41FA5}">
                      <a16:colId xmlns="" xmlns:a16="http://schemas.microsoft.com/office/drawing/2014/main" val="2148371344"/>
                    </a:ext>
                  </a:extLst>
                </a:gridCol>
                <a:gridCol w="4468991">
                  <a:extLst>
                    <a:ext uri="{9D8B030D-6E8A-4147-A177-3AD203B41FA5}">
                      <a16:colId xmlns="" xmlns:a16="http://schemas.microsoft.com/office/drawing/2014/main" val="1330521052"/>
                    </a:ext>
                  </a:extLst>
                </a:gridCol>
              </a:tblGrid>
              <a:tr h="2038193">
                <a:tc>
                  <a:txBody>
                    <a:bodyPr/>
                    <a:lstStyle/>
                    <a:p>
                      <a:pPr algn="just">
                        <a:spcAft>
                          <a:spcPts val="0"/>
                        </a:spcAft>
                      </a:pPr>
                      <a:r>
                        <a:rPr lang="en-GB" sz="2400">
                          <a:effectLst/>
                        </a:rPr>
                        <a:t>Müteahhit Firma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KAYIBOYU İNŞ.TUR.TEM NAK. DĞAZ. TAAH.SAN.VE TİC.LTD.ŞTİ </a:t>
                      </a:r>
                      <a:endParaRPr lang="tr-TR" sz="2400">
                        <a:effectLst/>
                      </a:endParaRPr>
                    </a:p>
                    <a:p>
                      <a:pPr algn="just">
                        <a:spcAft>
                          <a:spcPts val="0"/>
                        </a:spcAft>
                      </a:pPr>
                      <a:r>
                        <a:rPr lang="en-GB" sz="2400">
                          <a:effectLst/>
                        </a:rPr>
                        <a:t> </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502397372"/>
                  </a:ext>
                </a:extLst>
              </a:tr>
              <a:tr h="509548">
                <a:tc>
                  <a:txBody>
                    <a:bodyPr/>
                    <a:lstStyle/>
                    <a:p>
                      <a:pPr algn="just">
                        <a:spcAft>
                          <a:spcPts val="0"/>
                        </a:spcAft>
                      </a:pPr>
                      <a:r>
                        <a:rPr lang="en-GB" sz="2400">
                          <a:effectLst/>
                        </a:rPr>
                        <a:t>İhale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dirty="0">
                          <a:effectLst/>
                        </a:rPr>
                        <a:t>13.07.2017</a:t>
                      </a:r>
                      <a:endParaRPr lang="tr-TR"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568258584"/>
                  </a:ext>
                </a:extLst>
              </a:tr>
              <a:tr h="509548">
                <a:tc>
                  <a:txBody>
                    <a:bodyPr/>
                    <a:lstStyle/>
                    <a:p>
                      <a:pPr algn="just">
                        <a:spcAft>
                          <a:spcPts val="0"/>
                        </a:spcAft>
                      </a:pPr>
                      <a:r>
                        <a:rPr lang="en-GB" sz="2400">
                          <a:effectLst/>
                        </a:rPr>
                        <a:t>İhale Bedeli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600"/>
                        </a:spcAft>
                      </a:pPr>
                      <a:r>
                        <a:rPr lang="en-GB" sz="2400">
                          <a:effectLst/>
                        </a:rPr>
                        <a:t>692.089,00 - TL (Kdv Hariç)</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2661756981"/>
                  </a:ext>
                </a:extLst>
              </a:tr>
              <a:tr h="509548">
                <a:tc>
                  <a:txBody>
                    <a:bodyPr/>
                    <a:lstStyle/>
                    <a:p>
                      <a:pPr algn="just">
                        <a:spcAft>
                          <a:spcPts val="0"/>
                        </a:spcAft>
                      </a:pPr>
                      <a:r>
                        <a:rPr lang="en-GB" sz="2400">
                          <a:effectLst/>
                        </a:rPr>
                        <a:t>Sözleşme Bedeli</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600"/>
                        </a:spcAft>
                      </a:pPr>
                      <a:r>
                        <a:rPr lang="en-GB" sz="2400">
                          <a:effectLst/>
                        </a:rPr>
                        <a:t>830.006,11  TL  (Kdv Hariç)</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577212972"/>
                  </a:ext>
                </a:extLst>
              </a:tr>
              <a:tr h="509548">
                <a:tc>
                  <a:txBody>
                    <a:bodyPr/>
                    <a:lstStyle/>
                    <a:p>
                      <a:pPr algn="just">
                        <a:spcAft>
                          <a:spcPts val="0"/>
                        </a:spcAft>
                      </a:pPr>
                      <a:r>
                        <a:rPr lang="en-GB" sz="2400">
                          <a:effectLst/>
                        </a:rPr>
                        <a:t>İşe Başlama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11.09.2017</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609943486"/>
                  </a:ext>
                </a:extLst>
              </a:tr>
              <a:tr h="509548">
                <a:tc>
                  <a:txBody>
                    <a:bodyPr/>
                    <a:lstStyle/>
                    <a:p>
                      <a:pPr algn="just">
                        <a:spcAft>
                          <a:spcPts val="600"/>
                        </a:spcAft>
                      </a:pPr>
                      <a:r>
                        <a:rPr lang="en-GB" sz="2400">
                          <a:effectLst/>
                        </a:rPr>
                        <a:t>İş Bitim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dirty="0">
                          <a:effectLst/>
                        </a:rPr>
                        <a:t>08.01.2018</a:t>
                      </a:r>
                      <a:endParaRPr lang="tr-TR"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323917671"/>
                  </a:ext>
                </a:extLst>
              </a:tr>
            </a:tbl>
          </a:graphicData>
        </a:graphic>
      </p:graphicFrame>
    </p:spTree>
    <p:extLst>
      <p:ext uri="{BB962C8B-B14F-4D97-AF65-F5344CB8AC3E}">
        <p14:creationId xmlns:p14="http://schemas.microsoft.com/office/powerpoint/2010/main" val="4508775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1622B91E-B150-4A27-8E57-F6BC6208340C}"/>
              </a:ext>
            </a:extLst>
          </p:cNvPr>
          <p:cNvSpPr>
            <a:spLocks noGrp="1"/>
          </p:cNvSpPr>
          <p:nvPr>
            <p:ph type="title"/>
          </p:nvPr>
        </p:nvSpPr>
        <p:spPr/>
        <p:txBody>
          <a:bodyPr>
            <a:noAutofit/>
          </a:bodyPr>
          <a:lstStyle/>
          <a:p>
            <a:r>
              <a:rPr lang="tr-TR" sz="3600" dirty="0"/>
              <a:t>Karabük Üniversitesi Demir Çelik Kampüsündeki Muhtelif Binaların ve Karabük ili Safranbolu İlçesinde Bulunan Üniversiteye ait Binaların Tadilatı İşi</a:t>
            </a:r>
            <a:r>
              <a:rPr lang="tr-TR" sz="3600" b="1" dirty="0"/>
              <a:t> </a:t>
            </a:r>
            <a:endParaRPr lang="tr-TR" sz="3600" dirty="0"/>
          </a:p>
        </p:txBody>
      </p:sp>
      <p:graphicFrame>
        <p:nvGraphicFramePr>
          <p:cNvPr id="4" name="İçerik Yer Tutucusu 3">
            <a:extLst>
              <a:ext uri="{FF2B5EF4-FFF2-40B4-BE49-F238E27FC236}">
                <a16:creationId xmlns="" xmlns:a16="http://schemas.microsoft.com/office/drawing/2014/main" id="{A3A99745-6C7A-4ECD-A4F9-EA046BAC4C78}"/>
              </a:ext>
            </a:extLst>
          </p:cNvPr>
          <p:cNvGraphicFramePr>
            <a:graphicFrameLocks noGrp="1"/>
          </p:cNvGraphicFramePr>
          <p:nvPr>
            <p:ph idx="1"/>
            <p:extLst>
              <p:ext uri="{D42A27DB-BD31-4B8C-83A1-F6EECF244321}">
                <p14:modId xmlns:p14="http://schemas.microsoft.com/office/powerpoint/2010/main" val="731447211"/>
              </p:ext>
            </p:extLst>
          </p:nvPr>
        </p:nvGraphicFramePr>
        <p:xfrm>
          <a:off x="838199" y="2122312"/>
          <a:ext cx="8700911" cy="4075288"/>
        </p:xfrm>
        <a:graphic>
          <a:graphicData uri="http://schemas.openxmlformats.org/drawingml/2006/table">
            <a:tbl>
              <a:tblPr firstRow="1" firstCol="1" bandRow="1">
                <a:tableStyleId>{5C22544A-7EE6-4342-B048-85BDC9FD1C3A}</a:tableStyleId>
              </a:tblPr>
              <a:tblGrid>
                <a:gridCol w="4535151">
                  <a:extLst>
                    <a:ext uri="{9D8B030D-6E8A-4147-A177-3AD203B41FA5}">
                      <a16:colId xmlns="" xmlns:a16="http://schemas.microsoft.com/office/drawing/2014/main" val="1719972625"/>
                    </a:ext>
                  </a:extLst>
                </a:gridCol>
                <a:gridCol w="4165760">
                  <a:extLst>
                    <a:ext uri="{9D8B030D-6E8A-4147-A177-3AD203B41FA5}">
                      <a16:colId xmlns="" xmlns:a16="http://schemas.microsoft.com/office/drawing/2014/main" val="1188210088"/>
                    </a:ext>
                  </a:extLst>
                </a:gridCol>
              </a:tblGrid>
              <a:tr h="1164368">
                <a:tc>
                  <a:txBody>
                    <a:bodyPr/>
                    <a:lstStyle/>
                    <a:p>
                      <a:pPr algn="just">
                        <a:spcAft>
                          <a:spcPts val="0"/>
                        </a:spcAft>
                      </a:pPr>
                      <a:r>
                        <a:rPr lang="en-GB" sz="2400">
                          <a:effectLst/>
                        </a:rPr>
                        <a:t>Müteahhit Firma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KAYIBOYU İNŞ.TUR.TEM NAK. DĞAZ. TAAH.SAN.VE TİC.LTD.ŞTİ </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4151385621"/>
                  </a:ext>
                </a:extLst>
              </a:tr>
              <a:tr h="582184">
                <a:tc>
                  <a:txBody>
                    <a:bodyPr/>
                    <a:lstStyle/>
                    <a:p>
                      <a:pPr algn="just">
                        <a:spcAft>
                          <a:spcPts val="0"/>
                        </a:spcAft>
                      </a:pPr>
                      <a:r>
                        <a:rPr lang="en-GB" sz="2400">
                          <a:effectLst/>
                        </a:rPr>
                        <a:t>İhale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18.01.2017</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656400326"/>
                  </a:ext>
                </a:extLst>
              </a:tr>
              <a:tr h="582184">
                <a:tc>
                  <a:txBody>
                    <a:bodyPr/>
                    <a:lstStyle/>
                    <a:p>
                      <a:pPr algn="just">
                        <a:spcAft>
                          <a:spcPts val="0"/>
                        </a:spcAft>
                      </a:pPr>
                      <a:r>
                        <a:rPr lang="en-GB" sz="2400">
                          <a:effectLst/>
                        </a:rPr>
                        <a:t>İhale Bedeli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600"/>
                        </a:spcAft>
                      </a:pPr>
                      <a:r>
                        <a:rPr lang="en-GB" sz="2400">
                          <a:effectLst/>
                        </a:rPr>
                        <a:t>1.123.473,70 -TL (Kdv Hariç)</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493182185"/>
                  </a:ext>
                </a:extLst>
              </a:tr>
              <a:tr h="582184">
                <a:tc>
                  <a:txBody>
                    <a:bodyPr/>
                    <a:lstStyle/>
                    <a:p>
                      <a:pPr algn="just">
                        <a:spcAft>
                          <a:spcPts val="0"/>
                        </a:spcAft>
                      </a:pPr>
                      <a:r>
                        <a:rPr lang="en-GB" sz="2400">
                          <a:effectLst/>
                        </a:rPr>
                        <a:t>Sözleşme Bedeli</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600"/>
                        </a:spcAft>
                      </a:pPr>
                      <a:r>
                        <a:rPr lang="en-GB" sz="2400">
                          <a:effectLst/>
                        </a:rPr>
                        <a:t>1.100.189,09  TL  (Kdv Hariç)</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863505240"/>
                  </a:ext>
                </a:extLst>
              </a:tr>
              <a:tr h="582184">
                <a:tc>
                  <a:txBody>
                    <a:bodyPr/>
                    <a:lstStyle/>
                    <a:p>
                      <a:pPr algn="just">
                        <a:spcAft>
                          <a:spcPts val="0"/>
                        </a:spcAft>
                      </a:pPr>
                      <a:r>
                        <a:rPr lang="en-GB" sz="2400">
                          <a:effectLst/>
                        </a:rPr>
                        <a:t>İşe Başlama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11.09.2017</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577460712"/>
                  </a:ext>
                </a:extLst>
              </a:tr>
              <a:tr h="582184">
                <a:tc>
                  <a:txBody>
                    <a:bodyPr/>
                    <a:lstStyle/>
                    <a:p>
                      <a:pPr algn="just">
                        <a:spcAft>
                          <a:spcPts val="600"/>
                        </a:spcAft>
                      </a:pPr>
                      <a:r>
                        <a:rPr lang="en-GB" sz="2400">
                          <a:effectLst/>
                        </a:rPr>
                        <a:t>İş Bitim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dirty="0">
                          <a:effectLst/>
                        </a:rPr>
                        <a:t>20.12.2017</a:t>
                      </a:r>
                      <a:endParaRPr lang="tr-TR"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552186153"/>
                  </a:ext>
                </a:extLst>
              </a:tr>
            </a:tbl>
          </a:graphicData>
        </a:graphic>
      </p:graphicFrame>
    </p:spTree>
    <p:extLst>
      <p:ext uri="{BB962C8B-B14F-4D97-AF65-F5344CB8AC3E}">
        <p14:creationId xmlns:p14="http://schemas.microsoft.com/office/powerpoint/2010/main" val="37135395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11EB3D9D-99D1-4ED1-99B9-F156C67A50B3}"/>
              </a:ext>
            </a:extLst>
          </p:cNvPr>
          <p:cNvSpPr>
            <a:spLocks noGrp="1"/>
          </p:cNvSpPr>
          <p:nvPr>
            <p:ph type="title"/>
          </p:nvPr>
        </p:nvSpPr>
        <p:spPr/>
        <p:txBody>
          <a:bodyPr/>
          <a:lstStyle/>
          <a:p>
            <a:r>
              <a:rPr lang="tr-TR" b="1" dirty="0"/>
              <a:t>Karabük Üniversitesi Stadyum ve Otopark Altı Heyelan Önleme İşi</a:t>
            </a:r>
            <a:endParaRPr lang="tr-TR" dirty="0"/>
          </a:p>
        </p:txBody>
      </p:sp>
      <p:graphicFrame>
        <p:nvGraphicFramePr>
          <p:cNvPr id="4" name="İçerik Yer Tutucusu 3">
            <a:extLst>
              <a:ext uri="{FF2B5EF4-FFF2-40B4-BE49-F238E27FC236}">
                <a16:creationId xmlns="" xmlns:a16="http://schemas.microsoft.com/office/drawing/2014/main" id="{1EC63B9C-3F91-44B1-B50A-991CE0211E43}"/>
              </a:ext>
            </a:extLst>
          </p:cNvPr>
          <p:cNvGraphicFramePr>
            <a:graphicFrameLocks noGrp="1"/>
          </p:cNvGraphicFramePr>
          <p:nvPr>
            <p:ph idx="1"/>
            <p:extLst>
              <p:ext uri="{D42A27DB-BD31-4B8C-83A1-F6EECF244321}">
                <p14:modId xmlns:p14="http://schemas.microsoft.com/office/powerpoint/2010/main" val="3315408106"/>
              </p:ext>
            </p:extLst>
          </p:nvPr>
        </p:nvGraphicFramePr>
        <p:xfrm>
          <a:off x="935990" y="1933786"/>
          <a:ext cx="8230588" cy="4139633"/>
        </p:xfrm>
        <a:graphic>
          <a:graphicData uri="http://schemas.openxmlformats.org/drawingml/2006/table">
            <a:tbl>
              <a:tblPr firstRow="1" firstCol="1" bandRow="1">
                <a:tableStyleId>{5C22544A-7EE6-4342-B048-85BDC9FD1C3A}</a:tableStyleId>
              </a:tblPr>
              <a:tblGrid>
                <a:gridCol w="4115294">
                  <a:extLst>
                    <a:ext uri="{9D8B030D-6E8A-4147-A177-3AD203B41FA5}">
                      <a16:colId xmlns="" xmlns:a16="http://schemas.microsoft.com/office/drawing/2014/main" val="1834123939"/>
                    </a:ext>
                  </a:extLst>
                </a:gridCol>
                <a:gridCol w="4115294">
                  <a:extLst>
                    <a:ext uri="{9D8B030D-6E8A-4147-A177-3AD203B41FA5}">
                      <a16:colId xmlns="" xmlns:a16="http://schemas.microsoft.com/office/drawing/2014/main" val="229566063"/>
                    </a:ext>
                  </a:extLst>
                </a:gridCol>
              </a:tblGrid>
              <a:tr h="1839838">
                <a:tc>
                  <a:txBody>
                    <a:bodyPr/>
                    <a:lstStyle/>
                    <a:p>
                      <a:pPr algn="just">
                        <a:spcAft>
                          <a:spcPts val="0"/>
                        </a:spcAft>
                      </a:pPr>
                      <a:r>
                        <a:rPr lang="en-GB" sz="2400">
                          <a:effectLst/>
                        </a:rPr>
                        <a:t>Müteahhit Firma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CM YOL İNŞAAT PETROL TURİZM MADENCİLİK EMLAK GIDA SANAYİ TİCARET LİMİTED ŞİRKETİ</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460105351"/>
                  </a:ext>
                </a:extLst>
              </a:tr>
              <a:tr h="459959">
                <a:tc>
                  <a:txBody>
                    <a:bodyPr/>
                    <a:lstStyle/>
                    <a:p>
                      <a:pPr algn="just">
                        <a:spcAft>
                          <a:spcPts val="0"/>
                        </a:spcAft>
                      </a:pPr>
                      <a:r>
                        <a:rPr lang="en-GB" sz="2400">
                          <a:effectLst/>
                        </a:rPr>
                        <a:t>İhale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20.09.2017</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273799342"/>
                  </a:ext>
                </a:extLst>
              </a:tr>
              <a:tr h="459959">
                <a:tc>
                  <a:txBody>
                    <a:bodyPr/>
                    <a:lstStyle/>
                    <a:p>
                      <a:pPr algn="just">
                        <a:spcAft>
                          <a:spcPts val="0"/>
                        </a:spcAft>
                      </a:pPr>
                      <a:r>
                        <a:rPr lang="en-GB" sz="2400">
                          <a:effectLst/>
                        </a:rPr>
                        <a:t>Sözleşme Bedeli</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1.149.584,00 TL(KDV HARİÇ)</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593456793"/>
                  </a:ext>
                </a:extLst>
              </a:tr>
              <a:tr h="459959">
                <a:tc>
                  <a:txBody>
                    <a:bodyPr/>
                    <a:lstStyle/>
                    <a:p>
                      <a:pPr algn="just">
                        <a:spcAft>
                          <a:spcPts val="0"/>
                        </a:spcAft>
                      </a:pPr>
                      <a:r>
                        <a:rPr lang="en-GB" sz="2400">
                          <a:effectLst/>
                        </a:rPr>
                        <a:t>İhale Bedeli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1.149.584,00 TLHARİÇ)</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956488593"/>
                  </a:ext>
                </a:extLst>
              </a:tr>
              <a:tr h="459959">
                <a:tc>
                  <a:txBody>
                    <a:bodyPr/>
                    <a:lstStyle/>
                    <a:p>
                      <a:pPr algn="just">
                        <a:spcAft>
                          <a:spcPts val="0"/>
                        </a:spcAft>
                      </a:pPr>
                      <a:r>
                        <a:rPr lang="en-GB" sz="2400">
                          <a:effectLst/>
                        </a:rPr>
                        <a:t>İşe Başlama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13.11.2017</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4106796275"/>
                  </a:ext>
                </a:extLst>
              </a:tr>
              <a:tr h="459959">
                <a:tc>
                  <a:txBody>
                    <a:bodyPr/>
                    <a:lstStyle/>
                    <a:p>
                      <a:pPr algn="just">
                        <a:spcAft>
                          <a:spcPts val="600"/>
                        </a:spcAft>
                      </a:pPr>
                      <a:r>
                        <a:rPr lang="en-GB" sz="2400">
                          <a:effectLst/>
                        </a:rPr>
                        <a:t>Sözleşmeye Göre İş Bitim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dirty="0">
                          <a:effectLst/>
                        </a:rPr>
                        <a:t>20.0</a:t>
                      </a:r>
                      <a:r>
                        <a:rPr lang="tr-TR" sz="2400">
                          <a:effectLst/>
                        </a:rPr>
                        <a:t>2</a:t>
                      </a:r>
                      <a:r>
                        <a:rPr lang="en-GB" sz="2400">
                          <a:effectLst/>
                        </a:rPr>
                        <a:t>.2018</a:t>
                      </a:r>
                      <a:endParaRPr lang="tr-TR"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50955762"/>
                  </a:ext>
                </a:extLst>
              </a:tr>
            </a:tbl>
          </a:graphicData>
        </a:graphic>
      </p:graphicFrame>
    </p:spTree>
    <p:extLst>
      <p:ext uri="{BB962C8B-B14F-4D97-AF65-F5344CB8AC3E}">
        <p14:creationId xmlns:p14="http://schemas.microsoft.com/office/powerpoint/2010/main" val="22902851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EC70ECD3-C367-4AFD-9FB8-B3F8AFBDA90C}"/>
              </a:ext>
            </a:extLst>
          </p:cNvPr>
          <p:cNvSpPr>
            <a:spLocks noGrp="1"/>
          </p:cNvSpPr>
          <p:nvPr>
            <p:ph type="title"/>
          </p:nvPr>
        </p:nvSpPr>
        <p:spPr>
          <a:xfrm>
            <a:off x="838200" y="681037"/>
            <a:ext cx="10515600" cy="1325563"/>
          </a:xfrm>
        </p:spPr>
        <p:txBody>
          <a:bodyPr>
            <a:normAutofit fontScale="90000"/>
          </a:bodyPr>
          <a:lstStyle/>
          <a:p>
            <a:r>
              <a:rPr lang="en-GB" sz="3600" b="1" dirty="0"/>
              <a:t>KBÜ Demir </a:t>
            </a:r>
            <a:r>
              <a:rPr lang="en-GB" sz="3600" b="1" dirty="0" err="1"/>
              <a:t>Çelik</a:t>
            </a:r>
            <a:r>
              <a:rPr lang="en-GB" sz="3600" b="1" dirty="0"/>
              <a:t> </a:t>
            </a:r>
            <a:r>
              <a:rPr lang="en-GB" sz="3600" b="1" dirty="0" err="1"/>
              <a:t>Kampüsü</a:t>
            </a:r>
            <a:r>
              <a:rPr lang="en-GB" sz="3600" b="1" dirty="0"/>
              <a:t> </a:t>
            </a:r>
            <a:r>
              <a:rPr lang="en-GB" sz="3600" b="1" dirty="0" err="1"/>
              <a:t>Gelişim</a:t>
            </a:r>
            <a:r>
              <a:rPr lang="en-GB" sz="3600" b="1" dirty="0"/>
              <a:t> </a:t>
            </a:r>
            <a:r>
              <a:rPr lang="en-GB" sz="3600" b="1" dirty="0" err="1"/>
              <a:t>Sahası</a:t>
            </a:r>
            <a:r>
              <a:rPr lang="en-GB" sz="3600" b="1" dirty="0"/>
              <a:t> </a:t>
            </a:r>
            <a:r>
              <a:rPr lang="en-GB" sz="3600" b="1" dirty="0" err="1"/>
              <a:t>etrafına</a:t>
            </a:r>
            <a:r>
              <a:rPr lang="en-GB" sz="3600" b="1" dirty="0"/>
              <a:t> </a:t>
            </a:r>
            <a:r>
              <a:rPr lang="en-GB" sz="3600" b="1" dirty="0" err="1"/>
              <a:t>yol</a:t>
            </a:r>
            <a:r>
              <a:rPr lang="en-GB" sz="3600" b="1" dirty="0"/>
              <a:t> ,</a:t>
            </a:r>
            <a:r>
              <a:rPr lang="en-GB" sz="3600" b="1" dirty="0" err="1"/>
              <a:t>çit</a:t>
            </a:r>
            <a:r>
              <a:rPr lang="en-GB" sz="3600" b="1" dirty="0"/>
              <a:t> </a:t>
            </a:r>
            <a:r>
              <a:rPr lang="en-GB" sz="3600" b="1" dirty="0" err="1"/>
              <a:t>ve</a:t>
            </a:r>
            <a:r>
              <a:rPr lang="en-GB" sz="3600" b="1" dirty="0"/>
              <a:t> </a:t>
            </a:r>
            <a:r>
              <a:rPr lang="en-GB" sz="3600" b="1" dirty="0" err="1"/>
              <a:t>nizamiye</a:t>
            </a:r>
            <a:r>
              <a:rPr lang="en-GB" sz="3600" b="1" dirty="0"/>
              <a:t> </a:t>
            </a:r>
            <a:r>
              <a:rPr lang="en-GB" sz="3600" b="1" dirty="0" err="1"/>
              <a:t>yapımı</a:t>
            </a:r>
            <a:r>
              <a:rPr lang="en-GB" sz="3600" b="1" dirty="0"/>
              <a:t> </a:t>
            </a:r>
            <a:r>
              <a:rPr lang="en-GB" sz="3600" b="1" dirty="0" err="1"/>
              <a:t>ile</a:t>
            </a:r>
            <a:r>
              <a:rPr lang="en-GB" sz="3600" b="1" dirty="0"/>
              <a:t> </a:t>
            </a:r>
            <a:r>
              <a:rPr lang="en-GB" sz="3600" b="1" dirty="0" err="1"/>
              <a:t>Eflani</a:t>
            </a:r>
            <a:r>
              <a:rPr lang="en-GB" sz="3600" b="1" dirty="0"/>
              <a:t> </a:t>
            </a:r>
            <a:r>
              <a:rPr lang="en-GB" sz="3600" b="1" dirty="0" err="1"/>
              <a:t>MYO,Yenice</a:t>
            </a:r>
            <a:r>
              <a:rPr lang="en-GB" sz="3600" b="1" dirty="0"/>
              <a:t> MYO </a:t>
            </a:r>
            <a:r>
              <a:rPr lang="en-GB" sz="3600" b="1" dirty="0" err="1"/>
              <a:t>Binalarında</a:t>
            </a:r>
            <a:r>
              <a:rPr lang="en-GB" sz="3600" b="1" dirty="0"/>
              <a:t> </a:t>
            </a:r>
            <a:r>
              <a:rPr lang="en-GB" sz="3600" b="1" dirty="0" err="1"/>
              <a:t>Tadilat</a:t>
            </a:r>
            <a:r>
              <a:rPr lang="en-GB" sz="3600" b="1" dirty="0"/>
              <a:t> </a:t>
            </a:r>
            <a:r>
              <a:rPr lang="en-GB" sz="3600" b="1" dirty="0" err="1"/>
              <a:t>Yapım</a:t>
            </a:r>
            <a:r>
              <a:rPr lang="en-GB" sz="3600" b="1" dirty="0"/>
              <a:t> </a:t>
            </a:r>
            <a:r>
              <a:rPr lang="en-GB" sz="3600" b="1" dirty="0" err="1"/>
              <a:t>İşleri</a:t>
            </a:r>
            <a:r>
              <a:rPr lang="tr-TR" dirty="0"/>
              <a:t/>
            </a:r>
            <a:br>
              <a:rPr lang="tr-TR" dirty="0"/>
            </a:br>
            <a:endParaRPr lang="tr-TR" dirty="0"/>
          </a:p>
        </p:txBody>
      </p:sp>
      <p:graphicFrame>
        <p:nvGraphicFramePr>
          <p:cNvPr id="4" name="İçerik Yer Tutucusu 3">
            <a:extLst>
              <a:ext uri="{FF2B5EF4-FFF2-40B4-BE49-F238E27FC236}">
                <a16:creationId xmlns="" xmlns:a16="http://schemas.microsoft.com/office/drawing/2014/main" id="{E45FDB8F-1017-4859-ACDB-0B507EF72EBE}"/>
              </a:ext>
            </a:extLst>
          </p:cNvPr>
          <p:cNvGraphicFramePr>
            <a:graphicFrameLocks noGrp="1"/>
          </p:cNvGraphicFramePr>
          <p:nvPr>
            <p:ph idx="1"/>
            <p:extLst>
              <p:ext uri="{D42A27DB-BD31-4B8C-83A1-F6EECF244321}">
                <p14:modId xmlns:p14="http://schemas.microsoft.com/office/powerpoint/2010/main" val="4103983990"/>
              </p:ext>
            </p:extLst>
          </p:nvPr>
        </p:nvGraphicFramePr>
        <p:xfrm>
          <a:off x="1004075" y="2153602"/>
          <a:ext cx="8433436" cy="3942399"/>
        </p:xfrm>
        <a:graphic>
          <a:graphicData uri="http://schemas.openxmlformats.org/drawingml/2006/table">
            <a:tbl>
              <a:tblPr firstRow="1" firstCol="1" bandRow="1">
                <a:tableStyleId>{5C22544A-7EE6-4342-B048-85BDC9FD1C3A}</a:tableStyleId>
              </a:tblPr>
              <a:tblGrid>
                <a:gridCol w="4216718">
                  <a:extLst>
                    <a:ext uri="{9D8B030D-6E8A-4147-A177-3AD203B41FA5}">
                      <a16:colId xmlns="" xmlns:a16="http://schemas.microsoft.com/office/drawing/2014/main" val="2250283816"/>
                    </a:ext>
                  </a:extLst>
                </a:gridCol>
                <a:gridCol w="4216718">
                  <a:extLst>
                    <a:ext uri="{9D8B030D-6E8A-4147-A177-3AD203B41FA5}">
                      <a16:colId xmlns="" xmlns:a16="http://schemas.microsoft.com/office/drawing/2014/main" val="222583608"/>
                    </a:ext>
                  </a:extLst>
                </a:gridCol>
              </a:tblGrid>
              <a:tr h="1126399">
                <a:tc>
                  <a:txBody>
                    <a:bodyPr/>
                    <a:lstStyle/>
                    <a:p>
                      <a:pPr algn="just">
                        <a:spcAft>
                          <a:spcPts val="0"/>
                        </a:spcAft>
                      </a:pPr>
                      <a:r>
                        <a:rPr lang="en-GB" sz="2400">
                          <a:effectLst/>
                        </a:rPr>
                        <a:t>Müteahhit Firma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ÖZ-EMRE İNŞAAT TURZ. SAN. VE TİC. LTD. ŞTİ.</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2227186626"/>
                  </a:ext>
                </a:extLst>
              </a:tr>
              <a:tr h="563200">
                <a:tc>
                  <a:txBody>
                    <a:bodyPr/>
                    <a:lstStyle/>
                    <a:p>
                      <a:pPr algn="just">
                        <a:spcAft>
                          <a:spcPts val="0"/>
                        </a:spcAft>
                      </a:pPr>
                      <a:r>
                        <a:rPr lang="en-GB" sz="2400">
                          <a:effectLst/>
                        </a:rPr>
                        <a:t>İhale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24.08.2017</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527001905"/>
                  </a:ext>
                </a:extLst>
              </a:tr>
              <a:tr h="563200">
                <a:tc>
                  <a:txBody>
                    <a:bodyPr/>
                    <a:lstStyle/>
                    <a:p>
                      <a:pPr algn="just">
                        <a:spcAft>
                          <a:spcPts val="0"/>
                        </a:spcAft>
                      </a:pPr>
                      <a:r>
                        <a:rPr lang="en-GB" sz="2400">
                          <a:effectLst/>
                        </a:rPr>
                        <a:t>İhale Bedeli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600"/>
                        </a:spcAft>
                      </a:pPr>
                      <a:r>
                        <a:rPr lang="en-GB" sz="2400">
                          <a:effectLst/>
                        </a:rPr>
                        <a:t>1.042.799,00TL - (Kdv Hariç)</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3988661336"/>
                  </a:ext>
                </a:extLst>
              </a:tr>
              <a:tr h="563200">
                <a:tc>
                  <a:txBody>
                    <a:bodyPr/>
                    <a:lstStyle/>
                    <a:p>
                      <a:pPr algn="just">
                        <a:spcAft>
                          <a:spcPts val="0"/>
                        </a:spcAft>
                      </a:pPr>
                      <a:r>
                        <a:rPr lang="en-GB" sz="2400">
                          <a:effectLst/>
                        </a:rPr>
                        <a:t>Sözleşme Bedeli</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600"/>
                        </a:spcAft>
                      </a:pPr>
                      <a:r>
                        <a:rPr lang="en-GB" sz="2400">
                          <a:effectLst/>
                        </a:rPr>
                        <a:t>1.052.769,40  TL  (Kdv Hariç)</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191919920"/>
                  </a:ext>
                </a:extLst>
              </a:tr>
              <a:tr h="563200">
                <a:tc>
                  <a:txBody>
                    <a:bodyPr/>
                    <a:lstStyle/>
                    <a:p>
                      <a:pPr algn="just">
                        <a:spcAft>
                          <a:spcPts val="0"/>
                        </a:spcAft>
                      </a:pPr>
                      <a:r>
                        <a:rPr lang="en-GB" sz="2400">
                          <a:effectLst/>
                        </a:rPr>
                        <a:t>İşe Başlama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27.10.2017  </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407480387"/>
                  </a:ext>
                </a:extLst>
              </a:tr>
              <a:tr h="563200">
                <a:tc>
                  <a:txBody>
                    <a:bodyPr/>
                    <a:lstStyle/>
                    <a:p>
                      <a:pPr algn="just">
                        <a:spcAft>
                          <a:spcPts val="600"/>
                        </a:spcAft>
                      </a:pPr>
                      <a:r>
                        <a:rPr lang="en-GB" sz="2400">
                          <a:effectLst/>
                        </a:rPr>
                        <a:t>Sözleşmeye Göre İş Bitim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dirty="0">
                          <a:effectLst/>
                        </a:rPr>
                        <a:t>25.01.2018</a:t>
                      </a:r>
                      <a:endParaRPr lang="tr-TR"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2044439072"/>
                  </a:ext>
                </a:extLst>
              </a:tr>
            </a:tbl>
          </a:graphicData>
        </a:graphic>
      </p:graphicFrame>
    </p:spTree>
    <p:extLst>
      <p:ext uri="{BB962C8B-B14F-4D97-AF65-F5344CB8AC3E}">
        <p14:creationId xmlns:p14="http://schemas.microsoft.com/office/powerpoint/2010/main" val="29906542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0727E651-ED25-4D36-9AAE-27BF5B4DBDED}"/>
              </a:ext>
            </a:extLst>
          </p:cNvPr>
          <p:cNvSpPr>
            <a:spLocks noGrp="1"/>
          </p:cNvSpPr>
          <p:nvPr>
            <p:ph type="title"/>
          </p:nvPr>
        </p:nvSpPr>
        <p:spPr/>
        <p:txBody>
          <a:bodyPr>
            <a:noAutofit/>
          </a:bodyPr>
          <a:lstStyle/>
          <a:p>
            <a:r>
              <a:rPr lang="tr-TR" sz="2800" b="1" dirty="0"/>
              <a:t>KBÜ Fen Fakültesi Binası, Teknik Eğitim A Blok Binası, Teknik Eğitim B1,B2 Blok Binası, Teknik Eğitim C Blok Binası, Yabancı Diller Binası, Stadyum Binası, İlahiyat Fakültesi Binası, Safranbolu Meslek Yüksek Okulu Binası Çatı Katı Merkezi Soğutma İşi</a:t>
            </a:r>
            <a:endParaRPr lang="tr-TR" sz="2800" dirty="0"/>
          </a:p>
        </p:txBody>
      </p:sp>
      <p:graphicFrame>
        <p:nvGraphicFramePr>
          <p:cNvPr id="4" name="İçerik Yer Tutucusu 3">
            <a:extLst>
              <a:ext uri="{FF2B5EF4-FFF2-40B4-BE49-F238E27FC236}">
                <a16:creationId xmlns="" xmlns:a16="http://schemas.microsoft.com/office/drawing/2014/main" id="{A67AD787-5CBA-44D0-8DCF-2E8C61C9F92C}"/>
              </a:ext>
            </a:extLst>
          </p:cNvPr>
          <p:cNvGraphicFramePr>
            <a:graphicFrameLocks noGrp="1"/>
          </p:cNvGraphicFramePr>
          <p:nvPr>
            <p:ph idx="1"/>
            <p:extLst>
              <p:ext uri="{D42A27DB-BD31-4B8C-83A1-F6EECF244321}">
                <p14:modId xmlns:p14="http://schemas.microsoft.com/office/powerpoint/2010/main" val="3679613617"/>
              </p:ext>
            </p:extLst>
          </p:nvPr>
        </p:nvGraphicFramePr>
        <p:xfrm>
          <a:off x="992787" y="2249682"/>
          <a:ext cx="8997880" cy="3947917"/>
        </p:xfrm>
        <a:graphic>
          <a:graphicData uri="http://schemas.openxmlformats.org/drawingml/2006/table">
            <a:tbl>
              <a:tblPr firstRow="1" firstCol="1" bandRow="1">
                <a:tableStyleId>{5C22544A-7EE6-4342-B048-85BDC9FD1C3A}</a:tableStyleId>
              </a:tblPr>
              <a:tblGrid>
                <a:gridCol w="4498940">
                  <a:extLst>
                    <a:ext uri="{9D8B030D-6E8A-4147-A177-3AD203B41FA5}">
                      <a16:colId xmlns="" xmlns:a16="http://schemas.microsoft.com/office/drawing/2014/main" val="531293944"/>
                    </a:ext>
                  </a:extLst>
                </a:gridCol>
                <a:gridCol w="4498940">
                  <a:extLst>
                    <a:ext uri="{9D8B030D-6E8A-4147-A177-3AD203B41FA5}">
                      <a16:colId xmlns="" xmlns:a16="http://schemas.microsoft.com/office/drawing/2014/main" val="1506112616"/>
                    </a:ext>
                  </a:extLst>
                </a:gridCol>
              </a:tblGrid>
              <a:tr h="1127977">
                <a:tc>
                  <a:txBody>
                    <a:bodyPr/>
                    <a:lstStyle/>
                    <a:p>
                      <a:pPr algn="just">
                        <a:spcAft>
                          <a:spcPts val="0"/>
                        </a:spcAft>
                      </a:pPr>
                      <a:r>
                        <a:rPr lang="en-GB" sz="2400">
                          <a:effectLst/>
                        </a:rPr>
                        <a:t>Müteahhit Firma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BAKİ YILDIZ ve GÖKHAN DEMİR İŞ ORTAKLIĞI</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558445331"/>
                  </a:ext>
                </a:extLst>
              </a:tr>
              <a:tr h="563988">
                <a:tc>
                  <a:txBody>
                    <a:bodyPr/>
                    <a:lstStyle/>
                    <a:p>
                      <a:pPr algn="just">
                        <a:spcAft>
                          <a:spcPts val="0"/>
                        </a:spcAft>
                      </a:pPr>
                      <a:r>
                        <a:rPr lang="en-GB" sz="2400">
                          <a:effectLst/>
                        </a:rPr>
                        <a:t>İhale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23/11/2017</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3979203027"/>
                  </a:ext>
                </a:extLst>
              </a:tr>
              <a:tr h="563988">
                <a:tc>
                  <a:txBody>
                    <a:bodyPr/>
                    <a:lstStyle/>
                    <a:p>
                      <a:pPr algn="just">
                        <a:spcAft>
                          <a:spcPts val="0"/>
                        </a:spcAft>
                      </a:pPr>
                      <a:r>
                        <a:rPr lang="en-GB" sz="2400">
                          <a:effectLst/>
                        </a:rPr>
                        <a:t>İhale Bedeli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600"/>
                        </a:spcAft>
                      </a:pPr>
                      <a:r>
                        <a:rPr lang="en-GB" sz="2400">
                          <a:effectLst/>
                        </a:rPr>
                        <a:t>1.617.007,00-TL (Kdv Hariç)</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3375170397"/>
                  </a:ext>
                </a:extLst>
              </a:tr>
              <a:tr h="563988">
                <a:tc>
                  <a:txBody>
                    <a:bodyPr/>
                    <a:lstStyle/>
                    <a:p>
                      <a:pPr algn="just">
                        <a:spcAft>
                          <a:spcPts val="0"/>
                        </a:spcAft>
                      </a:pPr>
                      <a:r>
                        <a:rPr lang="en-GB" sz="2400">
                          <a:effectLst/>
                        </a:rPr>
                        <a:t>Sözleşme Bedeli</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1.617.007,00-TL (Kdv Hariç)</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678753041"/>
                  </a:ext>
                </a:extLst>
              </a:tr>
              <a:tr h="563988">
                <a:tc>
                  <a:txBody>
                    <a:bodyPr/>
                    <a:lstStyle/>
                    <a:p>
                      <a:pPr algn="just">
                        <a:spcAft>
                          <a:spcPts val="0"/>
                        </a:spcAft>
                      </a:pPr>
                      <a:r>
                        <a:rPr lang="en-GB" sz="2400">
                          <a:effectLst/>
                        </a:rPr>
                        <a:t>İşe Başlama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tr-TR" sz="2400" dirty="0">
                          <a:effectLst/>
                        </a:rPr>
                        <a:t>11.01.2018</a:t>
                      </a:r>
                      <a:endParaRPr lang="tr-TR"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64481006"/>
                  </a:ext>
                </a:extLst>
              </a:tr>
              <a:tr h="563988">
                <a:tc>
                  <a:txBody>
                    <a:bodyPr/>
                    <a:lstStyle/>
                    <a:p>
                      <a:pPr algn="just">
                        <a:spcAft>
                          <a:spcPts val="600"/>
                        </a:spcAft>
                      </a:pPr>
                      <a:r>
                        <a:rPr lang="tr-TR" sz="2400" dirty="0">
                          <a:effectLst/>
                        </a:rPr>
                        <a:t>Sözleşmeye Göre </a:t>
                      </a:r>
                      <a:r>
                        <a:rPr lang="en-GB" sz="2400" dirty="0" err="1">
                          <a:effectLst/>
                        </a:rPr>
                        <a:t>İş</a:t>
                      </a:r>
                      <a:r>
                        <a:rPr lang="en-GB" sz="2400" dirty="0">
                          <a:effectLst/>
                        </a:rPr>
                        <a:t> </a:t>
                      </a:r>
                      <a:r>
                        <a:rPr lang="en-GB" sz="2400" dirty="0" err="1">
                          <a:effectLst/>
                        </a:rPr>
                        <a:t>Bitim</a:t>
                      </a:r>
                      <a:r>
                        <a:rPr lang="en-GB" sz="2400" dirty="0">
                          <a:effectLst/>
                        </a:rPr>
                        <a:t> </a:t>
                      </a:r>
                      <a:r>
                        <a:rPr lang="en-GB" sz="2400" dirty="0" err="1">
                          <a:effectLst/>
                        </a:rPr>
                        <a:t>Tarihi</a:t>
                      </a:r>
                      <a:endParaRPr lang="tr-TR"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tr-TR" sz="2400" dirty="0">
                          <a:effectLst/>
                        </a:rPr>
                        <a:t>01.05.2018</a:t>
                      </a:r>
                      <a:endParaRPr lang="tr-TR"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2196644903"/>
                  </a:ext>
                </a:extLst>
              </a:tr>
            </a:tbl>
          </a:graphicData>
        </a:graphic>
      </p:graphicFrame>
    </p:spTree>
    <p:extLst>
      <p:ext uri="{BB962C8B-B14F-4D97-AF65-F5344CB8AC3E}">
        <p14:creationId xmlns:p14="http://schemas.microsoft.com/office/powerpoint/2010/main" val="42194467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EBEE52C3-626A-4134-A0AF-02EF2AA54978}"/>
              </a:ext>
            </a:extLst>
          </p:cNvPr>
          <p:cNvSpPr>
            <a:spLocks noGrp="1"/>
          </p:cNvSpPr>
          <p:nvPr>
            <p:ph type="title"/>
          </p:nvPr>
        </p:nvSpPr>
        <p:spPr/>
        <p:txBody>
          <a:bodyPr/>
          <a:lstStyle/>
          <a:p>
            <a:r>
              <a:rPr lang="tr-TR" b="1" dirty="0"/>
              <a:t>Karabük Üniversitesi Binalarının Erişilebilirlik Standartlarına Uygun Hale Getirilmesi İşi</a:t>
            </a:r>
            <a:endParaRPr lang="tr-TR" dirty="0"/>
          </a:p>
        </p:txBody>
      </p:sp>
      <p:graphicFrame>
        <p:nvGraphicFramePr>
          <p:cNvPr id="4" name="İçerik Yer Tutucusu 3">
            <a:extLst>
              <a:ext uri="{FF2B5EF4-FFF2-40B4-BE49-F238E27FC236}">
                <a16:creationId xmlns="" xmlns:a16="http://schemas.microsoft.com/office/drawing/2014/main" id="{76C9AD12-3BD4-4CB0-B0DF-B5C1ABB47E5D}"/>
              </a:ext>
            </a:extLst>
          </p:cNvPr>
          <p:cNvGraphicFramePr>
            <a:graphicFrameLocks noGrp="1"/>
          </p:cNvGraphicFramePr>
          <p:nvPr>
            <p:ph idx="1"/>
            <p:extLst>
              <p:ext uri="{D42A27DB-BD31-4B8C-83A1-F6EECF244321}">
                <p14:modId xmlns:p14="http://schemas.microsoft.com/office/powerpoint/2010/main" val="3579990263"/>
              </p:ext>
            </p:extLst>
          </p:nvPr>
        </p:nvGraphicFramePr>
        <p:xfrm>
          <a:off x="838199" y="1998855"/>
          <a:ext cx="9005712" cy="4085856"/>
        </p:xfrm>
        <a:graphic>
          <a:graphicData uri="http://schemas.openxmlformats.org/drawingml/2006/table">
            <a:tbl>
              <a:tblPr firstRow="1" firstCol="1" bandRow="1">
                <a:tableStyleId>{5C22544A-7EE6-4342-B048-85BDC9FD1C3A}</a:tableStyleId>
              </a:tblPr>
              <a:tblGrid>
                <a:gridCol w="4502856">
                  <a:extLst>
                    <a:ext uri="{9D8B030D-6E8A-4147-A177-3AD203B41FA5}">
                      <a16:colId xmlns="" xmlns:a16="http://schemas.microsoft.com/office/drawing/2014/main" val="2490206945"/>
                    </a:ext>
                  </a:extLst>
                </a:gridCol>
                <a:gridCol w="4502856">
                  <a:extLst>
                    <a:ext uri="{9D8B030D-6E8A-4147-A177-3AD203B41FA5}">
                      <a16:colId xmlns="" xmlns:a16="http://schemas.microsoft.com/office/drawing/2014/main" val="819692648"/>
                    </a:ext>
                  </a:extLst>
                </a:gridCol>
              </a:tblGrid>
              <a:tr h="680976">
                <a:tc>
                  <a:txBody>
                    <a:bodyPr/>
                    <a:lstStyle/>
                    <a:p>
                      <a:pPr algn="just">
                        <a:spcAft>
                          <a:spcPts val="0"/>
                        </a:spcAft>
                      </a:pPr>
                      <a:r>
                        <a:rPr lang="en-GB" sz="2400">
                          <a:effectLst/>
                        </a:rPr>
                        <a:t>Müteahhit Firma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tr-TR" sz="1800" b="1" kern="1200" dirty="0">
                          <a:solidFill>
                            <a:schemeClr val="lt1"/>
                          </a:solidFill>
                          <a:effectLst/>
                          <a:latin typeface="+mn-lt"/>
                          <a:ea typeface="+mn-ea"/>
                          <a:cs typeface="+mn-cs"/>
                        </a:rPr>
                        <a:t>KAYIBOYU İNŞ. TUR. TEM NAK. DĞAZ. TAAH. SAN. VE TİC. LTD. ŞTİ.</a:t>
                      </a:r>
                      <a:endParaRPr lang="tr-TR"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2601078572"/>
                  </a:ext>
                </a:extLst>
              </a:tr>
              <a:tr h="680976">
                <a:tc>
                  <a:txBody>
                    <a:bodyPr/>
                    <a:lstStyle/>
                    <a:p>
                      <a:pPr algn="just">
                        <a:spcAft>
                          <a:spcPts val="0"/>
                        </a:spcAft>
                      </a:pPr>
                      <a:r>
                        <a:rPr lang="en-GB" sz="2400">
                          <a:effectLst/>
                        </a:rPr>
                        <a:t>İhale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29.12.2017</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4111893891"/>
                  </a:ext>
                </a:extLst>
              </a:tr>
              <a:tr h="680976">
                <a:tc>
                  <a:txBody>
                    <a:bodyPr/>
                    <a:lstStyle/>
                    <a:p>
                      <a:pPr algn="just">
                        <a:spcAft>
                          <a:spcPts val="0"/>
                        </a:spcAft>
                      </a:pPr>
                      <a:r>
                        <a:rPr lang="en-GB" sz="2400">
                          <a:effectLst/>
                        </a:rPr>
                        <a:t>İhale Bedeli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600"/>
                        </a:spcAft>
                      </a:pPr>
                      <a:r>
                        <a:rPr lang="tr-TR" sz="2400" dirty="0">
                          <a:effectLst/>
                        </a:rPr>
                        <a:t>2.693.907,87 TL</a:t>
                      </a:r>
                      <a:endParaRPr lang="tr-TR"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3532053225"/>
                  </a:ext>
                </a:extLst>
              </a:tr>
              <a:tr h="680976">
                <a:tc>
                  <a:txBody>
                    <a:bodyPr/>
                    <a:lstStyle/>
                    <a:p>
                      <a:pPr algn="just">
                        <a:spcAft>
                          <a:spcPts val="0"/>
                        </a:spcAft>
                      </a:pPr>
                      <a:r>
                        <a:rPr lang="en-GB" sz="2400">
                          <a:effectLst/>
                        </a:rPr>
                        <a:t>Sözleşme Bedeli</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600"/>
                        </a:spcAft>
                      </a:pPr>
                      <a:r>
                        <a:rPr lang="tr-TR" sz="2400" dirty="0">
                          <a:effectLst/>
                        </a:rPr>
                        <a:t>2.693.907,87 TL</a:t>
                      </a:r>
                      <a:endParaRPr lang="tr-TR"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587429981"/>
                  </a:ext>
                </a:extLst>
              </a:tr>
              <a:tr h="680976">
                <a:tc>
                  <a:txBody>
                    <a:bodyPr/>
                    <a:lstStyle/>
                    <a:p>
                      <a:pPr algn="just">
                        <a:spcAft>
                          <a:spcPts val="0"/>
                        </a:spcAft>
                      </a:pPr>
                      <a:r>
                        <a:rPr lang="en-GB" sz="2400">
                          <a:effectLst/>
                        </a:rPr>
                        <a:t>İşe Başlama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tr-TR" sz="2400" dirty="0">
                          <a:effectLst/>
                        </a:rPr>
                        <a:t>15.02.2018</a:t>
                      </a:r>
                      <a:endParaRPr lang="tr-TR"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075345211"/>
                  </a:ext>
                </a:extLst>
              </a:tr>
              <a:tr h="680976">
                <a:tc>
                  <a:txBody>
                    <a:bodyPr/>
                    <a:lstStyle/>
                    <a:p>
                      <a:pPr algn="just">
                        <a:spcAft>
                          <a:spcPts val="600"/>
                        </a:spcAft>
                      </a:pPr>
                      <a:r>
                        <a:rPr lang="tr-TR" sz="2400" dirty="0">
                          <a:effectLst/>
                        </a:rPr>
                        <a:t>Sözleşmeye Göre </a:t>
                      </a:r>
                      <a:r>
                        <a:rPr lang="en-GB" sz="2400" dirty="0" err="1">
                          <a:effectLst/>
                        </a:rPr>
                        <a:t>İş</a:t>
                      </a:r>
                      <a:r>
                        <a:rPr lang="en-GB" sz="2400" dirty="0">
                          <a:effectLst/>
                        </a:rPr>
                        <a:t> </a:t>
                      </a:r>
                      <a:r>
                        <a:rPr lang="en-GB" sz="2400" dirty="0" err="1">
                          <a:effectLst/>
                        </a:rPr>
                        <a:t>Bitim</a:t>
                      </a:r>
                      <a:r>
                        <a:rPr lang="en-GB" sz="2400" dirty="0">
                          <a:effectLst/>
                        </a:rPr>
                        <a:t> </a:t>
                      </a:r>
                      <a:r>
                        <a:rPr lang="en-GB" sz="2400" dirty="0" err="1">
                          <a:effectLst/>
                        </a:rPr>
                        <a:t>Tarihi</a:t>
                      </a:r>
                      <a:r>
                        <a:rPr lang="en-GB" sz="2400" dirty="0">
                          <a:effectLst/>
                        </a:rPr>
                        <a:t>                                 </a:t>
                      </a:r>
                      <a:endParaRPr lang="tr-TR"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tr-TR" sz="2400" dirty="0">
                          <a:effectLst/>
                        </a:rPr>
                        <a:t>15.07.2018</a:t>
                      </a:r>
                      <a:endParaRPr lang="tr-TR"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711190515"/>
                  </a:ext>
                </a:extLst>
              </a:tr>
            </a:tbl>
          </a:graphicData>
        </a:graphic>
      </p:graphicFrame>
    </p:spTree>
    <p:extLst>
      <p:ext uri="{BB962C8B-B14F-4D97-AF65-F5344CB8AC3E}">
        <p14:creationId xmlns:p14="http://schemas.microsoft.com/office/powerpoint/2010/main" val="42089960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a:extLst>
              <a:ext uri="{FF2B5EF4-FFF2-40B4-BE49-F238E27FC236}">
                <a16:creationId xmlns="" xmlns:a16="http://schemas.microsoft.com/office/drawing/2014/main" id="{F7BBAFE6-ED91-4388-996E-A6E5299DC5DF}"/>
              </a:ext>
            </a:extLst>
          </p:cNvPr>
          <p:cNvSpPr>
            <a:spLocks noGrp="1"/>
          </p:cNvSpPr>
          <p:nvPr>
            <p:ph type="ctrTitle"/>
          </p:nvPr>
        </p:nvSpPr>
        <p:spPr>
          <a:xfrm>
            <a:off x="1083326" y="523301"/>
            <a:ext cx="9144000" cy="860673"/>
          </a:xfrm>
        </p:spPr>
        <p:txBody>
          <a:bodyPr>
            <a:normAutofit fontScale="90000"/>
          </a:bodyPr>
          <a:lstStyle/>
          <a:p>
            <a:r>
              <a:rPr lang="tr-TR" dirty="0"/>
              <a:t>PERSONEL YAPISI</a:t>
            </a:r>
          </a:p>
        </p:txBody>
      </p:sp>
      <p:sp>
        <p:nvSpPr>
          <p:cNvPr id="3" name="İçerik Yer Tutucusu 2">
            <a:extLst>
              <a:ext uri="{FF2B5EF4-FFF2-40B4-BE49-F238E27FC236}">
                <a16:creationId xmlns="" xmlns:a16="http://schemas.microsoft.com/office/drawing/2014/main" id="{60EBA1AE-C970-474A-A352-D83E5D163823}"/>
              </a:ext>
            </a:extLst>
          </p:cNvPr>
          <p:cNvSpPr>
            <a:spLocks noGrp="1"/>
          </p:cNvSpPr>
          <p:nvPr>
            <p:ph type="subTitle" idx="1"/>
          </p:nvPr>
        </p:nvSpPr>
        <p:spPr>
          <a:xfrm>
            <a:off x="1369763" y="1531343"/>
            <a:ext cx="9144000" cy="4902508"/>
          </a:xfrm>
        </p:spPr>
        <p:txBody>
          <a:bodyPr>
            <a:normAutofit fontScale="92500" lnSpcReduction="10000"/>
          </a:bodyPr>
          <a:lstStyle/>
          <a:p>
            <a:pPr algn="l"/>
            <a:r>
              <a:rPr lang="tr-TR" dirty="0"/>
              <a:t>Daire Başkanı                   : Ali BALKİS</a:t>
            </a:r>
          </a:p>
          <a:p>
            <a:pPr algn="l"/>
            <a:r>
              <a:rPr lang="en-GB" dirty="0" err="1"/>
              <a:t>Şube</a:t>
            </a:r>
            <a:r>
              <a:rPr lang="en-GB" dirty="0"/>
              <a:t> </a:t>
            </a:r>
            <a:r>
              <a:rPr lang="en-GB" dirty="0" err="1"/>
              <a:t>Müdürü</a:t>
            </a:r>
            <a:r>
              <a:rPr lang="en-GB" dirty="0"/>
              <a:t> (</a:t>
            </a:r>
            <a:r>
              <a:rPr lang="en-GB" dirty="0" err="1"/>
              <a:t>Tedviren</a:t>
            </a:r>
            <a:r>
              <a:rPr lang="en-GB" dirty="0"/>
              <a:t>): 4                                                                                                     </a:t>
            </a:r>
            <a:endParaRPr lang="tr-TR" dirty="0"/>
          </a:p>
          <a:p>
            <a:pPr algn="l"/>
            <a:r>
              <a:rPr lang="en-GB" dirty="0" err="1"/>
              <a:t>Mühendis</a:t>
            </a:r>
            <a:r>
              <a:rPr lang="en-GB" dirty="0"/>
              <a:t>                </a:t>
            </a:r>
            <a:r>
              <a:rPr lang="tr-TR" dirty="0"/>
              <a:t>   </a:t>
            </a:r>
            <a:r>
              <a:rPr lang="en-GB" dirty="0"/>
              <a:t>       :11     </a:t>
            </a:r>
            <a:endParaRPr lang="tr-TR" dirty="0"/>
          </a:p>
          <a:p>
            <a:pPr algn="l"/>
            <a:r>
              <a:rPr lang="en-GB" dirty="0" err="1"/>
              <a:t>Mimar</a:t>
            </a:r>
            <a:r>
              <a:rPr lang="en-GB" dirty="0"/>
              <a:t>                  </a:t>
            </a:r>
            <a:r>
              <a:rPr lang="tr-TR" dirty="0"/>
              <a:t>   </a:t>
            </a:r>
            <a:r>
              <a:rPr lang="en-GB" dirty="0"/>
              <a:t>           : 3</a:t>
            </a:r>
            <a:endParaRPr lang="tr-TR" dirty="0"/>
          </a:p>
          <a:p>
            <a:pPr algn="l"/>
            <a:r>
              <a:rPr lang="en-GB" dirty="0" err="1"/>
              <a:t>Peyzaj</a:t>
            </a:r>
            <a:r>
              <a:rPr lang="en-GB" dirty="0"/>
              <a:t> </a:t>
            </a:r>
            <a:r>
              <a:rPr lang="en-GB" dirty="0" err="1"/>
              <a:t>Mimarı</a:t>
            </a:r>
            <a:r>
              <a:rPr lang="en-GB" dirty="0"/>
              <a:t>	</a:t>
            </a:r>
            <a:r>
              <a:rPr lang="tr-TR" dirty="0"/>
              <a:t>      </a:t>
            </a:r>
            <a:r>
              <a:rPr lang="en-GB" dirty="0"/>
              <a:t>  </a:t>
            </a:r>
            <a:r>
              <a:rPr lang="tr-TR" dirty="0"/>
              <a:t>  </a:t>
            </a:r>
            <a:r>
              <a:rPr lang="en-GB" dirty="0"/>
              <a:t> </a:t>
            </a:r>
            <a:r>
              <a:rPr lang="tr-TR" dirty="0"/>
              <a:t> </a:t>
            </a:r>
            <a:r>
              <a:rPr lang="en-GB" dirty="0"/>
              <a:t> </a:t>
            </a:r>
            <a:r>
              <a:rPr lang="tr-TR" dirty="0"/>
              <a:t>  </a:t>
            </a:r>
            <a:r>
              <a:rPr lang="en-GB" dirty="0"/>
              <a:t>: 1</a:t>
            </a:r>
            <a:endParaRPr lang="tr-TR" dirty="0"/>
          </a:p>
          <a:p>
            <a:pPr algn="l"/>
            <a:r>
              <a:rPr lang="en-GB" dirty="0" err="1"/>
              <a:t>Tekniker</a:t>
            </a:r>
            <a:r>
              <a:rPr lang="en-GB" dirty="0"/>
              <a:t>	 </a:t>
            </a:r>
            <a:r>
              <a:rPr lang="tr-TR" dirty="0"/>
              <a:t>             </a:t>
            </a:r>
            <a:r>
              <a:rPr lang="en-GB" dirty="0"/>
              <a:t> : 9</a:t>
            </a:r>
            <a:endParaRPr lang="tr-TR" dirty="0"/>
          </a:p>
          <a:p>
            <a:pPr algn="l"/>
            <a:r>
              <a:rPr lang="en-GB" dirty="0" err="1"/>
              <a:t>Teknisyen</a:t>
            </a:r>
            <a:r>
              <a:rPr lang="en-GB" dirty="0"/>
              <a:t>	     </a:t>
            </a:r>
            <a:r>
              <a:rPr lang="tr-TR" dirty="0"/>
              <a:t>          </a:t>
            </a:r>
            <a:r>
              <a:rPr lang="en-GB" dirty="0"/>
              <a:t>:6</a:t>
            </a:r>
            <a:endParaRPr lang="tr-TR" dirty="0"/>
          </a:p>
          <a:p>
            <a:pPr algn="l"/>
            <a:r>
              <a:rPr lang="en-GB" dirty="0" err="1"/>
              <a:t>İşçi</a:t>
            </a:r>
            <a:r>
              <a:rPr lang="en-GB" dirty="0"/>
              <a:t> </a:t>
            </a:r>
            <a:r>
              <a:rPr lang="en-GB" dirty="0" err="1"/>
              <a:t>Teknisyeni</a:t>
            </a:r>
            <a:r>
              <a:rPr lang="en-GB" dirty="0"/>
              <a:t>	    </a:t>
            </a:r>
            <a:r>
              <a:rPr lang="tr-TR" dirty="0"/>
              <a:t>     </a:t>
            </a:r>
            <a:r>
              <a:rPr lang="en-GB" dirty="0"/>
              <a:t> </a:t>
            </a:r>
            <a:r>
              <a:rPr lang="tr-TR" dirty="0"/>
              <a:t>     </a:t>
            </a:r>
            <a:r>
              <a:rPr lang="en-GB" dirty="0"/>
              <a:t>:1</a:t>
            </a:r>
            <a:endParaRPr lang="tr-TR" dirty="0"/>
          </a:p>
          <a:p>
            <a:pPr algn="l"/>
            <a:r>
              <a:rPr lang="en-GB" dirty="0" err="1"/>
              <a:t>Bil</a:t>
            </a:r>
            <a:r>
              <a:rPr lang="tr-TR" dirty="0" err="1"/>
              <a:t>gisayar</a:t>
            </a:r>
            <a:r>
              <a:rPr lang="tr-TR" dirty="0"/>
              <a:t> </a:t>
            </a:r>
            <a:r>
              <a:rPr lang="en-GB" dirty="0" err="1"/>
              <a:t>İş</a:t>
            </a:r>
            <a:r>
              <a:rPr lang="tr-TR" dirty="0"/>
              <a:t>le</a:t>
            </a:r>
            <a:r>
              <a:rPr lang="en-GB" dirty="0"/>
              <a:t>t</a:t>
            </a:r>
            <a:r>
              <a:rPr lang="tr-TR" dirty="0"/>
              <a:t>meni         </a:t>
            </a:r>
            <a:r>
              <a:rPr lang="en-GB" dirty="0"/>
              <a:t>:3</a:t>
            </a:r>
            <a:endParaRPr lang="tr-TR" dirty="0"/>
          </a:p>
          <a:p>
            <a:pPr algn="l"/>
            <a:r>
              <a:rPr lang="en-GB" dirty="0" err="1"/>
              <a:t>Memur</a:t>
            </a:r>
            <a:r>
              <a:rPr lang="en-GB" dirty="0"/>
              <a:t>	     </a:t>
            </a:r>
            <a:r>
              <a:rPr lang="tr-TR" dirty="0"/>
              <a:t>                        </a:t>
            </a:r>
            <a:r>
              <a:rPr lang="en-GB" dirty="0"/>
              <a:t>:1</a:t>
            </a:r>
            <a:endParaRPr lang="tr-TR" dirty="0"/>
          </a:p>
          <a:p>
            <a:pPr algn="l"/>
            <a:r>
              <a:rPr lang="en-GB" dirty="0" err="1"/>
              <a:t>Hizmetli</a:t>
            </a:r>
            <a:r>
              <a:rPr lang="en-GB" dirty="0"/>
              <a:t>	     </a:t>
            </a:r>
            <a:r>
              <a:rPr lang="tr-TR" dirty="0"/>
              <a:t>          </a:t>
            </a:r>
            <a:r>
              <a:rPr lang="en-GB" dirty="0"/>
              <a:t>:2</a:t>
            </a:r>
            <a:endParaRPr lang="tr-TR" dirty="0"/>
          </a:p>
          <a:p>
            <a:pPr algn="l"/>
            <a:r>
              <a:rPr lang="en-GB" dirty="0" err="1"/>
              <a:t>İç</a:t>
            </a:r>
            <a:r>
              <a:rPr lang="en-GB" dirty="0"/>
              <a:t> </a:t>
            </a:r>
            <a:r>
              <a:rPr lang="en-GB" dirty="0" err="1"/>
              <a:t>Denetçi</a:t>
            </a:r>
            <a:r>
              <a:rPr lang="en-GB" dirty="0"/>
              <a:t>	     </a:t>
            </a:r>
            <a:r>
              <a:rPr lang="tr-TR" dirty="0"/>
              <a:t>          </a:t>
            </a:r>
            <a:r>
              <a:rPr lang="en-GB" dirty="0"/>
              <a:t>:1</a:t>
            </a:r>
            <a:endParaRPr lang="tr-TR" dirty="0"/>
          </a:p>
          <a:p>
            <a:endParaRPr lang="tr-TR" dirty="0"/>
          </a:p>
        </p:txBody>
      </p:sp>
    </p:spTree>
    <p:extLst>
      <p:ext uri="{BB962C8B-B14F-4D97-AF65-F5344CB8AC3E}">
        <p14:creationId xmlns:p14="http://schemas.microsoft.com/office/powerpoint/2010/main" val="9395513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8E997225-573D-4476-8745-DFC5ACFC97EE}"/>
              </a:ext>
            </a:extLst>
          </p:cNvPr>
          <p:cNvSpPr>
            <a:spLocks noGrp="1"/>
          </p:cNvSpPr>
          <p:nvPr>
            <p:ph type="title"/>
          </p:nvPr>
        </p:nvSpPr>
        <p:spPr/>
        <p:txBody>
          <a:bodyPr>
            <a:noAutofit/>
          </a:bodyPr>
          <a:lstStyle/>
          <a:p>
            <a:r>
              <a:rPr lang="tr-TR" sz="2800" b="1" dirty="0"/>
              <a:t>Karabük Üniversitesi 1000 Seyirci Kapasiteli Spor Salonu Ve Çevre Düzenlemesi İşine İlişkin Uygulama Projeleri, Yapım Teknik Şartnameleri Ve Yaklaşık Maliyet Dosyalarının Hazırlanması Hizmeti Alımı Mimari Ve Statik Projelerinin Hazırlanması İşi</a:t>
            </a:r>
            <a:r>
              <a:rPr lang="tr-TR" sz="2800" dirty="0">
                <a:effectLst/>
              </a:rPr>
              <a:t/>
            </a:r>
            <a:br>
              <a:rPr lang="tr-TR" sz="2800" dirty="0">
                <a:effectLst/>
              </a:rPr>
            </a:br>
            <a:endParaRPr lang="tr-TR" sz="2800" dirty="0"/>
          </a:p>
        </p:txBody>
      </p:sp>
      <p:graphicFrame>
        <p:nvGraphicFramePr>
          <p:cNvPr id="4" name="İçerik Yer Tutucusu 3">
            <a:extLst>
              <a:ext uri="{FF2B5EF4-FFF2-40B4-BE49-F238E27FC236}">
                <a16:creationId xmlns="" xmlns:a16="http://schemas.microsoft.com/office/drawing/2014/main" id="{C9AEBEF8-1568-4E80-94F1-A581AA28A1AF}"/>
              </a:ext>
            </a:extLst>
          </p:cNvPr>
          <p:cNvGraphicFramePr>
            <a:graphicFrameLocks noGrp="1"/>
          </p:cNvGraphicFramePr>
          <p:nvPr>
            <p:ph idx="1"/>
            <p:extLst>
              <p:ext uri="{D42A27DB-BD31-4B8C-83A1-F6EECF244321}">
                <p14:modId xmlns:p14="http://schemas.microsoft.com/office/powerpoint/2010/main" val="2650335097"/>
              </p:ext>
            </p:extLst>
          </p:nvPr>
        </p:nvGraphicFramePr>
        <p:xfrm>
          <a:off x="947630" y="1957300"/>
          <a:ext cx="8399570" cy="3754877"/>
        </p:xfrm>
        <a:graphic>
          <a:graphicData uri="http://schemas.openxmlformats.org/drawingml/2006/table">
            <a:tbl>
              <a:tblPr firstRow="1" firstCol="1" bandRow="1">
                <a:tableStyleId>{5C22544A-7EE6-4342-B048-85BDC9FD1C3A}</a:tableStyleId>
              </a:tblPr>
              <a:tblGrid>
                <a:gridCol w="4199785">
                  <a:extLst>
                    <a:ext uri="{9D8B030D-6E8A-4147-A177-3AD203B41FA5}">
                      <a16:colId xmlns="" xmlns:a16="http://schemas.microsoft.com/office/drawing/2014/main" val="3750806438"/>
                    </a:ext>
                  </a:extLst>
                </a:gridCol>
                <a:gridCol w="4199785">
                  <a:extLst>
                    <a:ext uri="{9D8B030D-6E8A-4147-A177-3AD203B41FA5}">
                      <a16:colId xmlns="" xmlns:a16="http://schemas.microsoft.com/office/drawing/2014/main" val="2368707308"/>
                    </a:ext>
                  </a:extLst>
                </a:gridCol>
              </a:tblGrid>
              <a:tr h="1609233">
                <a:tc>
                  <a:txBody>
                    <a:bodyPr/>
                    <a:lstStyle/>
                    <a:p>
                      <a:pPr algn="just">
                        <a:spcAft>
                          <a:spcPts val="0"/>
                        </a:spcAft>
                      </a:pPr>
                      <a:r>
                        <a:rPr lang="en-GB" sz="2400">
                          <a:effectLst/>
                        </a:rPr>
                        <a:t>Müteahhit Firma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ÇATKI MİMARLIK MÜHENDİSLİK VE MÜTEAHİTLİK TİC.LTD.ŞTİ</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3559745359"/>
                  </a:ext>
                </a:extLst>
              </a:tr>
              <a:tr h="536411">
                <a:tc>
                  <a:txBody>
                    <a:bodyPr/>
                    <a:lstStyle/>
                    <a:p>
                      <a:pPr algn="just">
                        <a:spcAft>
                          <a:spcPts val="0"/>
                        </a:spcAft>
                      </a:pPr>
                      <a:r>
                        <a:rPr lang="en-GB" sz="2400">
                          <a:effectLst/>
                        </a:rPr>
                        <a:t>İhale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10.08.2017</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3623445329"/>
                  </a:ext>
                </a:extLst>
              </a:tr>
              <a:tr h="536411">
                <a:tc>
                  <a:txBody>
                    <a:bodyPr/>
                    <a:lstStyle/>
                    <a:p>
                      <a:pPr algn="just">
                        <a:spcAft>
                          <a:spcPts val="0"/>
                        </a:spcAft>
                      </a:pPr>
                      <a:r>
                        <a:rPr lang="en-GB" sz="2400">
                          <a:effectLst/>
                        </a:rPr>
                        <a:t>İhale Bedeli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600"/>
                        </a:spcAft>
                      </a:pPr>
                      <a:r>
                        <a:rPr lang="en-GB" sz="2400">
                          <a:effectLst/>
                        </a:rPr>
                        <a:t>142.000,00  -TL (Kdv Hariç)</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910925480"/>
                  </a:ext>
                </a:extLst>
              </a:tr>
              <a:tr h="536411">
                <a:tc>
                  <a:txBody>
                    <a:bodyPr/>
                    <a:lstStyle/>
                    <a:p>
                      <a:pPr algn="just">
                        <a:spcAft>
                          <a:spcPts val="0"/>
                        </a:spcAft>
                      </a:pPr>
                      <a:r>
                        <a:rPr lang="en-GB" sz="2400">
                          <a:effectLst/>
                        </a:rPr>
                        <a:t>İşe Başlama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18.10.2017</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3061692648"/>
                  </a:ext>
                </a:extLst>
              </a:tr>
              <a:tr h="536411">
                <a:tc>
                  <a:txBody>
                    <a:bodyPr/>
                    <a:lstStyle/>
                    <a:p>
                      <a:pPr algn="just">
                        <a:spcAft>
                          <a:spcPts val="600"/>
                        </a:spcAft>
                      </a:pPr>
                      <a:r>
                        <a:rPr lang="en-GB" sz="2400">
                          <a:effectLst/>
                        </a:rPr>
                        <a:t>İş Bitim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dirty="0">
                          <a:effectLst/>
                        </a:rPr>
                        <a:t>07.12.2017</a:t>
                      </a:r>
                      <a:endParaRPr lang="tr-TR"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2177260674"/>
                  </a:ext>
                </a:extLst>
              </a:tr>
            </a:tbl>
          </a:graphicData>
        </a:graphic>
      </p:graphicFrame>
    </p:spTree>
    <p:extLst>
      <p:ext uri="{BB962C8B-B14F-4D97-AF65-F5344CB8AC3E}">
        <p14:creationId xmlns:p14="http://schemas.microsoft.com/office/powerpoint/2010/main" val="18875239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760F1A7D-3E4B-4429-AD60-41E9CCF562A7}"/>
              </a:ext>
            </a:extLst>
          </p:cNvPr>
          <p:cNvSpPr>
            <a:spLocks noGrp="1"/>
          </p:cNvSpPr>
          <p:nvPr>
            <p:ph type="title"/>
          </p:nvPr>
        </p:nvSpPr>
        <p:spPr/>
        <p:txBody>
          <a:bodyPr/>
          <a:lstStyle/>
          <a:p>
            <a:r>
              <a:rPr lang="tr-TR" b="1" dirty="0"/>
              <a:t>KBÜ merkez kampüsünde jeolojik etüt ve </a:t>
            </a:r>
            <a:r>
              <a:rPr lang="tr-TR" b="1" dirty="0" err="1"/>
              <a:t>geoteknik</a:t>
            </a:r>
            <a:r>
              <a:rPr lang="tr-TR" b="1" dirty="0"/>
              <a:t> etüt raporları hazırlatılması işi </a:t>
            </a:r>
            <a:endParaRPr lang="tr-TR" dirty="0"/>
          </a:p>
        </p:txBody>
      </p:sp>
      <p:graphicFrame>
        <p:nvGraphicFramePr>
          <p:cNvPr id="4" name="İçerik Yer Tutucusu 3">
            <a:extLst>
              <a:ext uri="{FF2B5EF4-FFF2-40B4-BE49-F238E27FC236}">
                <a16:creationId xmlns="" xmlns:a16="http://schemas.microsoft.com/office/drawing/2014/main" id="{9BCF1B14-694D-48AB-9358-0AB6B8EEB4A8}"/>
              </a:ext>
            </a:extLst>
          </p:cNvPr>
          <p:cNvGraphicFramePr>
            <a:graphicFrameLocks noGrp="1"/>
          </p:cNvGraphicFramePr>
          <p:nvPr>
            <p:ph idx="1"/>
            <p:extLst>
              <p:ext uri="{D42A27DB-BD31-4B8C-83A1-F6EECF244321}">
                <p14:modId xmlns:p14="http://schemas.microsoft.com/office/powerpoint/2010/main" val="4176870301"/>
              </p:ext>
            </p:extLst>
          </p:nvPr>
        </p:nvGraphicFramePr>
        <p:xfrm>
          <a:off x="838199" y="1990036"/>
          <a:ext cx="8599312" cy="4184985"/>
        </p:xfrm>
        <a:graphic>
          <a:graphicData uri="http://schemas.openxmlformats.org/drawingml/2006/table">
            <a:tbl>
              <a:tblPr firstRow="1" firstCol="1" bandRow="1">
                <a:tableStyleId>{5C22544A-7EE6-4342-B048-85BDC9FD1C3A}</a:tableStyleId>
              </a:tblPr>
              <a:tblGrid>
                <a:gridCol w="4299656">
                  <a:extLst>
                    <a:ext uri="{9D8B030D-6E8A-4147-A177-3AD203B41FA5}">
                      <a16:colId xmlns="" xmlns:a16="http://schemas.microsoft.com/office/drawing/2014/main" val="2021268772"/>
                    </a:ext>
                  </a:extLst>
                </a:gridCol>
                <a:gridCol w="4299656">
                  <a:extLst>
                    <a:ext uri="{9D8B030D-6E8A-4147-A177-3AD203B41FA5}">
                      <a16:colId xmlns="" xmlns:a16="http://schemas.microsoft.com/office/drawing/2014/main" val="1935772090"/>
                    </a:ext>
                  </a:extLst>
                </a:gridCol>
              </a:tblGrid>
              <a:tr h="2092493">
                <a:tc>
                  <a:txBody>
                    <a:bodyPr/>
                    <a:lstStyle/>
                    <a:p>
                      <a:pPr algn="just">
                        <a:spcAft>
                          <a:spcPts val="0"/>
                        </a:spcAft>
                      </a:pPr>
                      <a:r>
                        <a:rPr lang="en-GB" sz="2400">
                          <a:effectLst/>
                        </a:rPr>
                        <a:t>Müteahhit Firma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UNİFORM MÜHENDİSLİKMÜTEAHİTLİK MADENCİLİK İNŞ.TAAH.TİC.LTD.ŞTİ.</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460552292"/>
                  </a:ext>
                </a:extLst>
              </a:tr>
              <a:tr h="523123">
                <a:tc>
                  <a:txBody>
                    <a:bodyPr/>
                    <a:lstStyle/>
                    <a:p>
                      <a:pPr algn="just">
                        <a:spcAft>
                          <a:spcPts val="0"/>
                        </a:spcAft>
                      </a:pPr>
                      <a:r>
                        <a:rPr lang="en-GB" sz="2400">
                          <a:effectLst/>
                        </a:rPr>
                        <a:t>İhale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30.06.2017</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672774365"/>
                  </a:ext>
                </a:extLst>
              </a:tr>
              <a:tr h="523123">
                <a:tc>
                  <a:txBody>
                    <a:bodyPr/>
                    <a:lstStyle/>
                    <a:p>
                      <a:pPr algn="just">
                        <a:spcAft>
                          <a:spcPts val="0"/>
                        </a:spcAft>
                      </a:pPr>
                      <a:r>
                        <a:rPr lang="en-GB" sz="2400">
                          <a:effectLst/>
                        </a:rPr>
                        <a:t>İhale Bedeli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600"/>
                        </a:spcAft>
                      </a:pPr>
                      <a:r>
                        <a:rPr lang="en-GB" sz="2400">
                          <a:effectLst/>
                        </a:rPr>
                        <a:t>267.080,00TL  (Kdv Hariç)</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076185860"/>
                  </a:ext>
                </a:extLst>
              </a:tr>
              <a:tr h="523123">
                <a:tc>
                  <a:txBody>
                    <a:bodyPr/>
                    <a:lstStyle/>
                    <a:p>
                      <a:pPr algn="just">
                        <a:spcAft>
                          <a:spcPts val="0"/>
                        </a:spcAft>
                      </a:pPr>
                      <a:r>
                        <a:rPr lang="en-GB" sz="2400">
                          <a:effectLst/>
                        </a:rPr>
                        <a:t>İşe Başlama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20.10.2017</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2586106351"/>
                  </a:ext>
                </a:extLst>
              </a:tr>
              <a:tr h="523123">
                <a:tc>
                  <a:txBody>
                    <a:bodyPr/>
                    <a:lstStyle/>
                    <a:p>
                      <a:pPr algn="just">
                        <a:spcAft>
                          <a:spcPts val="600"/>
                        </a:spcAft>
                      </a:pPr>
                      <a:r>
                        <a:rPr lang="tr-TR" sz="2400" dirty="0">
                          <a:effectLst/>
                        </a:rPr>
                        <a:t>Sözleşmeye Göre </a:t>
                      </a:r>
                      <a:r>
                        <a:rPr lang="en-GB" sz="2400" dirty="0" err="1">
                          <a:effectLst/>
                        </a:rPr>
                        <a:t>İş</a:t>
                      </a:r>
                      <a:r>
                        <a:rPr lang="en-GB" sz="2400" dirty="0">
                          <a:effectLst/>
                        </a:rPr>
                        <a:t> </a:t>
                      </a:r>
                      <a:r>
                        <a:rPr lang="en-GB" sz="2400" dirty="0" err="1">
                          <a:effectLst/>
                        </a:rPr>
                        <a:t>Bitim</a:t>
                      </a:r>
                      <a:r>
                        <a:rPr lang="en-GB" sz="2400" dirty="0">
                          <a:effectLst/>
                        </a:rPr>
                        <a:t> </a:t>
                      </a:r>
                      <a:r>
                        <a:rPr lang="en-GB" sz="2400" dirty="0" err="1">
                          <a:effectLst/>
                        </a:rPr>
                        <a:t>Tarihi</a:t>
                      </a:r>
                      <a:r>
                        <a:rPr lang="en-GB" sz="2400" dirty="0">
                          <a:effectLst/>
                        </a:rPr>
                        <a:t>                                 </a:t>
                      </a:r>
                      <a:endParaRPr lang="tr-TR"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tr-TR" sz="2400" dirty="0">
                          <a:effectLst/>
                        </a:rPr>
                        <a:t>12.01.2019</a:t>
                      </a:r>
                      <a:endParaRPr lang="tr-TR"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2858955914"/>
                  </a:ext>
                </a:extLst>
              </a:tr>
            </a:tbl>
          </a:graphicData>
        </a:graphic>
      </p:graphicFrame>
    </p:spTree>
    <p:extLst>
      <p:ext uri="{BB962C8B-B14F-4D97-AF65-F5344CB8AC3E}">
        <p14:creationId xmlns:p14="http://schemas.microsoft.com/office/powerpoint/2010/main" val="34915760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4457BCD6-4EBB-43BD-9C03-4CD43FCA94F0}"/>
              </a:ext>
            </a:extLst>
          </p:cNvPr>
          <p:cNvSpPr>
            <a:spLocks noGrp="1"/>
          </p:cNvSpPr>
          <p:nvPr>
            <p:ph type="title"/>
          </p:nvPr>
        </p:nvSpPr>
        <p:spPr/>
        <p:txBody>
          <a:bodyPr/>
          <a:lstStyle/>
          <a:p>
            <a:r>
              <a:rPr lang="tr-TR" b="1" dirty="0"/>
              <a:t>KBÜ Mühendislik Fakültesi Laboratuvar Binası mimari projesi hazırlanması işi</a:t>
            </a:r>
            <a:endParaRPr lang="tr-TR" dirty="0"/>
          </a:p>
        </p:txBody>
      </p:sp>
      <p:graphicFrame>
        <p:nvGraphicFramePr>
          <p:cNvPr id="4" name="İçerik Yer Tutucusu 3">
            <a:extLst>
              <a:ext uri="{FF2B5EF4-FFF2-40B4-BE49-F238E27FC236}">
                <a16:creationId xmlns="" xmlns:a16="http://schemas.microsoft.com/office/drawing/2014/main" id="{A12CD61D-B7B1-4675-9961-CE54B7E9F49D}"/>
              </a:ext>
            </a:extLst>
          </p:cNvPr>
          <p:cNvGraphicFramePr>
            <a:graphicFrameLocks noGrp="1"/>
          </p:cNvGraphicFramePr>
          <p:nvPr>
            <p:ph idx="1"/>
            <p:extLst>
              <p:ext uri="{D42A27DB-BD31-4B8C-83A1-F6EECF244321}">
                <p14:modId xmlns:p14="http://schemas.microsoft.com/office/powerpoint/2010/main" val="2894257712"/>
              </p:ext>
            </p:extLst>
          </p:nvPr>
        </p:nvGraphicFramePr>
        <p:xfrm>
          <a:off x="838199" y="1965958"/>
          <a:ext cx="8294512" cy="3768798"/>
        </p:xfrm>
        <a:graphic>
          <a:graphicData uri="http://schemas.openxmlformats.org/drawingml/2006/table">
            <a:tbl>
              <a:tblPr firstRow="1" firstCol="1" bandRow="1">
                <a:tableStyleId>{5C22544A-7EE6-4342-B048-85BDC9FD1C3A}</a:tableStyleId>
              </a:tblPr>
              <a:tblGrid>
                <a:gridCol w="4147256">
                  <a:extLst>
                    <a:ext uri="{9D8B030D-6E8A-4147-A177-3AD203B41FA5}">
                      <a16:colId xmlns="" xmlns:a16="http://schemas.microsoft.com/office/drawing/2014/main" val="3047090401"/>
                    </a:ext>
                  </a:extLst>
                </a:gridCol>
                <a:gridCol w="4147256">
                  <a:extLst>
                    <a:ext uri="{9D8B030D-6E8A-4147-A177-3AD203B41FA5}">
                      <a16:colId xmlns="" xmlns:a16="http://schemas.microsoft.com/office/drawing/2014/main" val="2773372787"/>
                    </a:ext>
                  </a:extLst>
                </a:gridCol>
              </a:tblGrid>
              <a:tr h="1256266">
                <a:tc>
                  <a:txBody>
                    <a:bodyPr/>
                    <a:lstStyle/>
                    <a:p>
                      <a:pPr algn="just">
                        <a:spcAft>
                          <a:spcPts val="0"/>
                        </a:spcAft>
                      </a:pPr>
                      <a:r>
                        <a:rPr lang="en-GB" sz="2400">
                          <a:effectLst/>
                        </a:rPr>
                        <a:t>Müteahhit Firma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Yazgan Tasarım Mimarlık İnşaat Sanayi Ve Tic. Ltd. Şti</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041518360"/>
                  </a:ext>
                </a:extLst>
              </a:tr>
              <a:tr h="628133">
                <a:tc>
                  <a:txBody>
                    <a:bodyPr/>
                    <a:lstStyle/>
                    <a:p>
                      <a:pPr algn="just">
                        <a:spcAft>
                          <a:spcPts val="0"/>
                        </a:spcAft>
                      </a:pPr>
                      <a:r>
                        <a:rPr lang="en-GB" sz="2400">
                          <a:effectLst/>
                        </a:rPr>
                        <a:t>İhale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22.03.2017</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3659791454"/>
                  </a:ext>
                </a:extLst>
              </a:tr>
              <a:tr h="628133">
                <a:tc>
                  <a:txBody>
                    <a:bodyPr/>
                    <a:lstStyle/>
                    <a:p>
                      <a:pPr algn="just">
                        <a:spcAft>
                          <a:spcPts val="0"/>
                        </a:spcAft>
                      </a:pPr>
                      <a:r>
                        <a:rPr lang="en-GB" sz="2400">
                          <a:effectLst/>
                        </a:rPr>
                        <a:t>İhale Bedeli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160.500,00  -TL (Kdv Hariç)</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3942010897"/>
                  </a:ext>
                </a:extLst>
              </a:tr>
              <a:tr h="628133">
                <a:tc>
                  <a:txBody>
                    <a:bodyPr/>
                    <a:lstStyle/>
                    <a:p>
                      <a:pPr algn="just">
                        <a:spcAft>
                          <a:spcPts val="0"/>
                        </a:spcAft>
                      </a:pPr>
                      <a:r>
                        <a:rPr lang="en-GB" sz="2400">
                          <a:effectLst/>
                        </a:rPr>
                        <a:t>İşe Başlama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10.10.2017</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363211641"/>
                  </a:ext>
                </a:extLst>
              </a:tr>
              <a:tr h="628133">
                <a:tc>
                  <a:txBody>
                    <a:bodyPr/>
                    <a:lstStyle/>
                    <a:p>
                      <a:pPr algn="just">
                        <a:spcAft>
                          <a:spcPts val="600"/>
                        </a:spcAft>
                      </a:pPr>
                      <a:r>
                        <a:rPr lang="en-GB" sz="2400">
                          <a:effectLst/>
                        </a:rPr>
                        <a:t>İş Bitim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dirty="0">
                          <a:effectLst/>
                        </a:rPr>
                        <a:t>14.12.2017</a:t>
                      </a:r>
                      <a:endParaRPr lang="tr-TR"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3702368250"/>
                  </a:ext>
                </a:extLst>
              </a:tr>
            </a:tbl>
          </a:graphicData>
        </a:graphic>
      </p:graphicFrame>
    </p:spTree>
    <p:extLst>
      <p:ext uri="{BB962C8B-B14F-4D97-AF65-F5344CB8AC3E}">
        <p14:creationId xmlns:p14="http://schemas.microsoft.com/office/powerpoint/2010/main" val="22233507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40D2F652-871C-44DD-88F8-999DDD13B6DD}"/>
              </a:ext>
            </a:extLst>
          </p:cNvPr>
          <p:cNvSpPr>
            <a:spLocks noGrp="1"/>
          </p:cNvSpPr>
          <p:nvPr>
            <p:ph type="title"/>
          </p:nvPr>
        </p:nvSpPr>
        <p:spPr/>
        <p:txBody>
          <a:bodyPr>
            <a:noAutofit/>
          </a:bodyPr>
          <a:lstStyle/>
          <a:p>
            <a:r>
              <a:rPr lang="tr-TR" sz="3200" b="1" dirty="0"/>
              <a:t>Karabük Üniversitesi Mühendislik Fakültesi </a:t>
            </a:r>
            <a:r>
              <a:rPr lang="tr-TR" sz="3200" b="1" dirty="0" err="1"/>
              <a:t>Laboratuvari</a:t>
            </a:r>
            <a:r>
              <a:rPr lang="tr-TR" sz="3200" b="1" dirty="0"/>
              <a:t> Statik Mekanik Ve Elektrik Uygulama Projeleri, Yapım Teknik Şartnameleri ve </a:t>
            </a:r>
            <a:r>
              <a:rPr lang="tr-TR" sz="3200" b="1" dirty="0" err="1"/>
              <a:t>Yaklaşik</a:t>
            </a:r>
            <a:r>
              <a:rPr lang="tr-TR" sz="3200" b="1" dirty="0"/>
              <a:t> Maliyet Dosyalarının Hazırlanması İşi</a:t>
            </a:r>
            <a:endParaRPr lang="tr-TR" sz="3200" dirty="0"/>
          </a:p>
        </p:txBody>
      </p:sp>
      <p:graphicFrame>
        <p:nvGraphicFramePr>
          <p:cNvPr id="4" name="İçerik Yer Tutucusu 3">
            <a:extLst>
              <a:ext uri="{FF2B5EF4-FFF2-40B4-BE49-F238E27FC236}">
                <a16:creationId xmlns="" xmlns:a16="http://schemas.microsoft.com/office/drawing/2014/main" id="{B1D14712-2556-4DE6-BEBC-DD528F95C737}"/>
              </a:ext>
            </a:extLst>
          </p:cNvPr>
          <p:cNvGraphicFramePr>
            <a:graphicFrameLocks noGrp="1"/>
          </p:cNvGraphicFramePr>
          <p:nvPr>
            <p:ph idx="1"/>
            <p:extLst>
              <p:ext uri="{D42A27DB-BD31-4B8C-83A1-F6EECF244321}">
                <p14:modId xmlns:p14="http://schemas.microsoft.com/office/powerpoint/2010/main" val="1687360740"/>
              </p:ext>
            </p:extLst>
          </p:nvPr>
        </p:nvGraphicFramePr>
        <p:xfrm>
          <a:off x="1004075" y="2148839"/>
          <a:ext cx="8433436" cy="3710094"/>
        </p:xfrm>
        <a:graphic>
          <a:graphicData uri="http://schemas.openxmlformats.org/drawingml/2006/table">
            <a:tbl>
              <a:tblPr firstRow="1" firstCol="1" bandRow="1">
                <a:tableStyleId>{5C22544A-7EE6-4342-B048-85BDC9FD1C3A}</a:tableStyleId>
              </a:tblPr>
              <a:tblGrid>
                <a:gridCol w="4216718">
                  <a:extLst>
                    <a:ext uri="{9D8B030D-6E8A-4147-A177-3AD203B41FA5}">
                      <a16:colId xmlns="" xmlns:a16="http://schemas.microsoft.com/office/drawing/2014/main" val="994020251"/>
                    </a:ext>
                  </a:extLst>
                </a:gridCol>
                <a:gridCol w="4216718">
                  <a:extLst>
                    <a:ext uri="{9D8B030D-6E8A-4147-A177-3AD203B41FA5}">
                      <a16:colId xmlns="" xmlns:a16="http://schemas.microsoft.com/office/drawing/2014/main" val="1051880966"/>
                    </a:ext>
                  </a:extLst>
                </a:gridCol>
              </a:tblGrid>
              <a:tr h="1236698">
                <a:tc>
                  <a:txBody>
                    <a:bodyPr/>
                    <a:lstStyle/>
                    <a:p>
                      <a:pPr algn="just">
                        <a:spcAft>
                          <a:spcPts val="0"/>
                        </a:spcAft>
                      </a:pPr>
                      <a:r>
                        <a:rPr lang="en-GB" sz="2400">
                          <a:effectLst/>
                        </a:rPr>
                        <a:t>Müteahhit Firma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ERDUMAN MÜŞAVİR MÜH.TİC. LTD ŞTİ</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251876742"/>
                  </a:ext>
                </a:extLst>
              </a:tr>
              <a:tr h="618349">
                <a:tc>
                  <a:txBody>
                    <a:bodyPr/>
                    <a:lstStyle/>
                    <a:p>
                      <a:pPr algn="just">
                        <a:spcAft>
                          <a:spcPts val="0"/>
                        </a:spcAft>
                      </a:pPr>
                      <a:r>
                        <a:rPr lang="en-GB" sz="2400">
                          <a:effectLst/>
                        </a:rPr>
                        <a:t>İhale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20.07.2017</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4100275591"/>
                  </a:ext>
                </a:extLst>
              </a:tr>
              <a:tr h="618349">
                <a:tc>
                  <a:txBody>
                    <a:bodyPr/>
                    <a:lstStyle/>
                    <a:p>
                      <a:pPr algn="just">
                        <a:spcAft>
                          <a:spcPts val="0"/>
                        </a:spcAft>
                      </a:pPr>
                      <a:r>
                        <a:rPr lang="en-GB" sz="2400">
                          <a:effectLst/>
                        </a:rPr>
                        <a:t>İhale Bedeli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600"/>
                        </a:spcAft>
                      </a:pPr>
                      <a:r>
                        <a:rPr lang="en-GB" sz="2400">
                          <a:effectLst/>
                        </a:rPr>
                        <a:t>179.000,00  -TL (Kdv Hariç)</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904281598"/>
                  </a:ext>
                </a:extLst>
              </a:tr>
              <a:tr h="618349">
                <a:tc>
                  <a:txBody>
                    <a:bodyPr/>
                    <a:lstStyle/>
                    <a:p>
                      <a:pPr algn="just">
                        <a:spcAft>
                          <a:spcPts val="0"/>
                        </a:spcAft>
                      </a:pPr>
                      <a:r>
                        <a:rPr lang="en-GB" sz="2400">
                          <a:effectLst/>
                        </a:rPr>
                        <a:t>İşe Başlama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26.10.2017</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2585268155"/>
                  </a:ext>
                </a:extLst>
              </a:tr>
              <a:tr h="618349">
                <a:tc>
                  <a:txBody>
                    <a:bodyPr/>
                    <a:lstStyle/>
                    <a:p>
                      <a:pPr algn="just">
                        <a:spcAft>
                          <a:spcPts val="600"/>
                        </a:spcAft>
                      </a:pPr>
                      <a:r>
                        <a:rPr lang="en-GB" sz="2400">
                          <a:effectLst/>
                        </a:rPr>
                        <a:t>İş Bitim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dirty="0">
                          <a:effectLst/>
                        </a:rPr>
                        <a:t>14.12.2017</a:t>
                      </a:r>
                      <a:endParaRPr lang="tr-TR"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2510334893"/>
                  </a:ext>
                </a:extLst>
              </a:tr>
            </a:tbl>
          </a:graphicData>
        </a:graphic>
      </p:graphicFrame>
    </p:spTree>
    <p:extLst>
      <p:ext uri="{BB962C8B-B14F-4D97-AF65-F5344CB8AC3E}">
        <p14:creationId xmlns:p14="http://schemas.microsoft.com/office/powerpoint/2010/main" val="39370813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AEC56E52-E058-44AD-8D52-ADA473B89C04}"/>
              </a:ext>
            </a:extLst>
          </p:cNvPr>
          <p:cNvSpPr>
            <a:spLocks noGrp="1"/>
          </p:cNvSpPr>
          <p:nvPr>
            <p:ph type="title"/>
          </p:nvPr>
        </p:nvSpPr>
        <p:spPr/>
        <p:txBody>
          <a:bodyPr>
            <a:normAutofit/>
          </a:bodyPr>
          <a:lstStyle/>
          <a:p>
            <a:r>
              <a:rPr lang="tr-TR" dirty="0"/>
              <a:t>KBÜ Mühendislik Fakültesi Laboratuvar Binası</a:t>
            </a:r>
            <a:r>
              <a:rPr lang="tr-TR" b="1" dirty="0"/>
              <a:t/>
            </a:r>
            <a:br>
              <a:rPr lang="tr-TR" b="1" dirty="0"/>
            </a:br>
            <a:endParaRPr lang="tr-TR" dirty="0"/>
          </a:p>
        </p:txBody>
      </p:sp>
      <p:sp>
        <p:nvSpPr>
          <p:cNvPr id="3" name="İçerik Yer Tutucusu 2">
            <a:extLst>
              <a:ext uri="{FF2B5EF4-FFF2-40B4-BE49-F238E27FC236}">
                <a16:creationId xmlns="" xmlns:a16="http://schemas.microsoft.com/office/drawing/2014/main" id="{D0EB0DCE-33C8-449E-8454-312556728D95}"/>
              </a:ext>
            </a:extLst>
          </p:cNvPr>
          <p:cNvSpPr>
            <a:spLocks noGrp="1"/>
          </p:cNvSpPr>
          <p:nvPr>
            <p:ph idx="1"/>
          </p:nvPr>
        </p:nvSpPr>
        <p:spPr>
          <a:xfrm>
            <a:off x="838200" y="1169581"/>
            <a:ext cx="10515600" cy="5323294"/>
          </a:xfrm>
        </p:spPr>
        <p:txBody>
          <a:bodyPr>
            <a:normAutofit fontScale="92500" lnSpcReduction="10000"/>
          </a:bodyPr>
          <a:lstStyle/>
          <a:p>
            <a:r>
              <a:rPr lang="tr-TR" dirty="0"/>
              <a:t>Proje İhalesi yapılmış olup 2018 Şubat ayı içerisinde yapım ihalesine çıkılması planlanmaktadır.</a:t>
            </a:r>
          </a:p>
          <a:p>
            <a:r>
              <a:rPr lang="tr-TR" dirty="0"/>
              <a:t>İnşaat Alanı:22.000 M2</a:t>
            </a:r>
          </a:p>
          <a:p>
            <a:r>
              <a:rPr lang="tr-TR" dirty="0"/>
              <a:t>Açık Alan:2.300m2</a:t>
            </a:r>
          </a:p>
          <a:p>
            <a:r>
              <a:rPr lang="tr-TR" dirty="0"/>
              <a:t>Yarı Açık Alan:800m2</a:t>
            </a:r>
          </a:p>
          <a:p>
            <a:r>
              <a:rPr lang="tr-TR" dirty="0"/>
              <a:t>72 adet laboratuvar</a:t>
            </a:r>
          </a:p>
          <a:p>
            <a:r>
              <a:rPr lang="tr-TR" dirty="0"/>
              <a:t>Bütün laboratuvarlarda asistan odası</a:t>
            </a:r>
          </a:p>
          <a:p>
            <a:r>
              <a:rPr lang="tr-TR" dirty="0"/>
              <a:t>Kütüphane</a:t>
            </a:r>
          </a:p>
          <a:p>
            <a:r>
              <a:rPr lang="tr-TR" dirty="0"/>
              <a:t>Yemekhane</a:t>
            </a:r>
          </a:p>
          <a:p>
            <a:r>
              <a:rPr lang="tr-TR" dirty="0"/>
              <a:t>Seminer  Salonları</a:t>
            </a:r>
          </a:p>
          <a:p>
            <a:r>
              <a:rPr lang="tr-TR" dirty="0"/>
              <a:t>Toplantı Salonları</a:t>
            </a:r>
          </a:p>
          <a:p>
            <a:r>
              <a:rPr lang="tr-TR" dirty="0"/>
              <a:t>Öğretim Elemanı Odaları</a:t>
            </a:r>
          </a:p>
          <a:p>
            <a:pPr marL="0" indent="0">
              <a:buNone/>
            </a:pPr>
            <a:endParaRPr lang="tr-TR" dirty="0"/>
          </a:p>
          <a:p>
            <a:endParaRPr lang="tr-TR" dirty="0"/>
          </a:p>
        </p:txBody>
      </p:sp>
    </p:spTree>
    <p:extLst>
      <p:ext uri="{BB962C8B-B14F-4D97-AF65-F5344CB8AC3E}">
        <p14:creationId xmlns:p14="http://schemas.microsoft.com/office/powerpoint/2010/main" val="896830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a:extLst>
              <a:ext uri="{FF2B5EF4-FFF2-40B4-BE49-F238E27FC236}">
                <a16:creationId xmlns="" xmlns:a16="http://schemas.microsoft.com/office/drawing/2014/main" id="{22E4BBBA-C7E7-4BF7-ADB9-183C964F8800}"/>
              </a:ext>
            </a:extLst>
          </p:cNvPr>
          <p:cNvSpPr>
            <a:spLocks noGrp="1"/>
          </p:cNvSpPr>
          <p:nvPr>
            <p:ph idx="1"/>
          </p:nvPr>
        </p:nvSpPr>
        <p:spPr/>
        <p:txBody>
          <a:bodyPr/>
          <a:lstStyle/>
          <a:p>
            <a:endParaRPr lang="tr-TR" dirty="0"/>
          </a:p>
        </p:txBody>
      </p:sp>
      <p:pic>
        <p:nvPicPr>
          <p:cNvPr id="7" name="Resim 6">
            <a:extLst>
              <a:ext uri="{FF2B5EF4-FFF2-40B4-BE49-F238E27FC236}">
                <a16:creationId xmlns="" xmlns:a16="http://schemas.microsoft.com/office/drawing/2014/main" id="{A9141077-A0FE-4585-BDF2-6994E31ABB1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761536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076BE491-E921-49C9-A242-64FA726DF651}"/>
              </a:ext>
            </a:extLst>
          </p:cNvPr>
          <p:cNvSpPr>
            <a:spLocks noGrp="1"/>
          </p:cNvSpPr>
          <p:nvPr>
            <p:ph type="title"/>
          </p:nvPr>
        </p:nvSpPr>
        <p:spPr/>
        <p:txBody>
          <a:bodyPr>
            <a:noAutofit/>
          </a:bodyPr>
          <a:lstStyle/>
          <a:p>
            <a:r>
              <a:rPr lang="tr-TR" sz="3200" b="1" dirty="0"/>
              <a:t>KBÜ Yüzme Havuzu Ve Çevre Düzenlemesi İşine İlişkin Uygulama Projeleri, Yapım Teknik Şartnameleri Ve Yaklaşık Maliyet Dosyalarının Hazırlanması İşi</a:t>
            </a:r>
            <a:endParaRPr lang="tr-TR" sz="3200" dirty="0"/>
          </a:p>
        </p:txBody>
      </p:sp>
      <p:graphicFrame>
        <p:nvGraphicFramePr>
          <p:cNvPr id="4" name="İçerik Yer Tutucusu 3">
            <a:extLst>
              <a:ext uri="{FF2B5EF4-FFF2-40B4-BE49-F238E27FC236}">
                <a16:creationId xmlns="" xmlns:a16="http://schemas.microsoft.com/office/drawing/2014/main" id="{13D64E15-7E15-41D2-842F-8D0E29694A08}"/>
              </a:ext>
            </a:extLst>
          </p:cNvPr>
          <p:cNvGraphicFramePr>
            <a:graphicFrameLocks noGrp="1"/>
          </p:cNvGraphicFramePr>
          <p:nvPr>
            <p:ph idx="1"/>
            <p:extLst>
              <p:ext uri="{D42A27DB-BD31-4B8C-83A1-F6EECF244321}">
                <p14:modId xmlns:p14="http://schemas.microsoft.com/office/powerpoint/2010/main" val="1615613798"/>
              </p:ext>
            </p:extLst>
          </p:nvPr>
        </p:nvGraphicFramePr>
        <p:xfrm>
          <a:off x="947630" y="2137922"/>
          <a:ext cx="8557614" cy="3574255"/>
        </p:xfrm>
        <a:graphic>
          <a:graphicData uri="http://schemas.openxmlformats.org/drawingml/2006/table">
            <a:tbl>
              <a:tblPr firstRow="1" firstCol="1" bandRow="1">
                <a:tableStyleId>{5C22544A-7EE6-4342-B048-85BDC9FD1C3A}</a:tableStyleId>
              </a:tblPr>
              <a:tblGrid>
                <a:gridCol w="4278807">
                  <a:extLst>
                    <a:ext uri="{9D8B030D-6E8A-4147-A177-3AD203B41FA5}">
                      <a16:colId xmlns="" xmlns:a16="http://schemas.microsoft.com/office/drawing/2014/main" val="3031012574"/>
                    </a:ext>
                  </a:extLst>
                </a:gridCol>
                <a:gridCol w="4278807">
                  <a:extLst>
                    <a:ext uri="{9D8B030D-6E8A-4147-A177-3AD203B41FA5}">
                      <a16:colId xmlns="" xmlns:a16="http://schemas.microsoft.com/office/drawing/2014/main" val="1257472332"/>
                    </a:ext>
                  </a:extLst>
                </a:gridCol>
              </a:tblGrid>
              <a:tr h="1191419">
                <a:tc>
                  <a:txBody>
                    <a:bodyPr/>
                    <a:lstStyle/>
                    <a:p>
                      <a:pPr algn="just">
                        <a:spcAft>
                          <a:spcPts val="0"/>
                        </a:spcAft>
                      </a:pPr>
                      <a:r>
                        <a:rPr lang="en-GB" sz="2400">
                          <a:effectLst/>
                        </a:rPr>
                        <a:t>Müteahhit Firma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A VE Z AKSU MİMARLIK PROJE TAAH. DEK. TİC. LTD.ŞTİ.</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3466583829"/>
                  </a:ext>
                </a:extLst>
              </a:tr>
              <a:tr h="595709">
                <a:tc>
                  <a:txBody>
                    <a:bodyPr/>
                    <a:lstStyle/>
                    <a:p>
                      <a:pPr algn="just">
                        <a:spcAft>
                          <a:spcPts val="0"/>
                        </a:spcAft>
                      </a:pPr>
                      <a:r>
                        <a:rPr lang="en-GB" sz="2400">
                          <a:effectLst/>
                        </a:rPr>
                        <a:t>İhale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23.05.2017</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922105966"/>
                  </a:ext>
                </a:extLst>
              </a:tr>
              <a:tr h="595709">
                <a:tc>
                  <a:txBody>
                    <a:bodyPr/>
                    <a:lstStyle/>
                    <a:p>
                      <a:pPr algn="just">
                        <a:spcAft>
                          <a:spcPts val="0"/>
                        </a:spcAft>
                      </a:pPr>
                      <a:r>
                        <a:rPr lang="en-GB" sz="2400">
                          <a:effectLst/>
                        </a:rPr>
                        <a:t>İhale Bedeli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600"/>
                        </a:spcAft>
                      </a:pPr>
                      <a:r>
                        <a:rPr lang="en-GB" sz="2400">
                          <a:effectLst/>
                        </a:rPr>
                        <a:t>172.000,00  -TL (Kdv Hariç)</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2776406542"/>
                  </a:ext>
                </a:extLst>
              </a:tr>
              <a:tr h="595709">
                <a:tc>
                  <a:txBody>
                    <a:bodyPr/>
                    <a:lstStyle/>
                    <a:p>
                      <a:pPr algn="just">
                        <a:spcAft>
                          <a:spcPts val="0"/>
                        </a:spcAft>
                      </a:pPr>
                      <a:r>
                        <a:rPr lang="en-GB" sz="2400">
                          <a:effectLst/>
                        </a:rPr>
                        <a:t>İşe Başlama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18.10.2017</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3159646005"/>
                  </a:ext>
                </a:extLst>
              </a:tr>
              <a:tr h="595709">
                <a:tc>
                  <a:txBody>
                    <a:bodyPr/>
                    <a:lstStyle/>
                    <a:p>
                      <a:pPr algn="just">
                        <a:spcAft>
                          <a:spcPts val="600"/>
                        </a:spcAft>
                      </a:pPr>
                      <a:r>
                        <a:rPr lang="en-GB" sz="2400">
                          <a:effectLst/>
                        </a:rPr>
                        <a:t>İş Bitim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dirty="0">
                          <a:effectLst/>
                        </a:rPr>
                        <a:t>18.01.2018</a:t>
                      </a:r>
                      <a:endParaRPr lang="tr-TR"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47116877"/>
                  </a:ext>
                </a:extLst>
              </a:tr>
            </a:tbl>
          </a:graphicData>
        </a:graphic>
      </p:graphicFrame>
    </p:spTree>
    <p:extLst>
      <p:ext uri="{BB962C8B-B14F-4D97-AF65-F5344CB8AC3E}">
        <p14:creationId xmlns:p14="http://schemas.microsoft.com/office/powerpoint/2010/main" val="45265978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E77C4906-663D-47B9-9109-21042A5D356D}"/>
              </a:ext>
            </a:extLst>
          </p:cNvPr>
          <p:cNvSpPr>
            <a:spLocks noGrp="1"/>
          </p:cNvSpPr>
          <p:nvPr>
            <p:ph type="title"/>
          </p:nvPr>
        </p:nvSpPr>
        <p:spPr>
          <a:xfrm>
            <a:off x="838200" y="365125"/>
            <a:ext cx="10515600" cy="783191"/>
          </a:xfrm>
        </p:spPr>
        <p:txBody>
          <a:bodyPr>
            <a:normAutofit/>
          </a:bodyPr>
          <a:lstStyle/>
          <a:p>
            <a:r>
              <a:rPr lang="tr-TR" sz="4000" dirty="0"/>
              <a:t>KBÜ Spor Kompleksi </a:t>
            </a:r>
          </a:p>
        </p:txBody>
      </p:sp>
      <p:sp>
        <p:nvSpPr>
          <p:cNvPr id="3" name="İçerik Yer Tutucusu 2">
            <a:extLst>
              <a:ext uri="{FF2B5EF4-FFF2-40B4-BE49-F238E27FC236}">
                <a16:creationId xmlns="" xmlns:a16="http://schemas.microsoft.com/office/drawing/2014/main" id="{15FEC135-7128-4FE8-80A4-765D8ADC4373}"/>
              </a:ext>
            </a:extLst>
          </p:cNvPr>
          <p:cNvSpPr>
            <a:spLocks noGrp="1"/>
          </p:cNvSpPr>
          <p:nvPr>
            <p:ph idx="1"/>
          </p:nvPr>
        </p:nvSpPr>
        <p:spPr>
          <a:xfrm>
            <a:off x="659219" y="1148316"/>
            <a:ext cx="10694581" cy="5550196"/>
          </a:xfrm>
        </p:spPr>
        <p:txBody>
          <a:bodyPr>
            <a:normAutofit fontScale="85000" lnSpcReduction="20000"/>
          </a:bodyPr>
          <a:lstStyle/>
          <a:p>
            <a:r>
              <a:rPr lang="tr-TR" sz="2400" dirty="0"/>
              <a:t>2 adet futbol sahası</a:t>
            </a:r>
          </a:p>
          <a:p>
            <a:r>
              <a:rPr lang="tr-TR" sz="2400" dirty="0"/>
              <a:t>2 adet sokak basketbol sahası</a:t>
            </a:r>
          </a:p>
          <a:p>
            <a:r>
              <a:rPr lang="tr-TR" sz="2400" dirty="0"/>
              <a:t>Çok Amaçlı Salon</a:t>
            </a:r>
          </a:p>
          <a:p>
            <a:r>
              <a:rPr lang="tr-TR" sz="2400" dirty="0"/>
              <a:t>Antrenman Salonu</a:t>
            </a:r>
          </a:p>
          <a:p>
            <a:r>
              <a:rPr lang="tr-TR" sz="2400" dirty="0"/>
              <a:t>Toplantı Salonu</a:t>
            </a:r>
          </a:p>
          <a:p>
            <a:r>
              <a:rPr lang="tr-TR" sz="2400" dirty="0"/>
              <a:t>Yönetim Ofisi :2 adet</a:t>
            </a:r>
          </a:p>
          <a:p>
            <a:r>
              <a:rPr lang="tr-TR" sz="2400" dirty="0"/>
              <a:t>Derslik : 4 adet</a:t>
            </a:r>
          </a:p>
          <a:p>
            <a:r>
              <a:rPr lang="tr-TR" sz="2400" dirty="0"/>
              <a:t>Oyun Salonu:3 adet</a:t>
            </a:r>
          </a:p>
          <a:p>
            <a:r>
              <a:rPr lang="tr-TR" sz="2400" dirty="0"/>
              <a:t>Soyunma Odası:6 adet</a:t>
            </a:r>
          </a:p>
          <a:p>
            <a:r>
              <a:rPr lang="tr-TR" sz="2400" dirty="0"/>
              <a:t>Hakem Odası: 2 adet</a:t>
            </a:r>
          </a:p>
          <a:p>
            <a:r>
              <a:rPr lang="tr-TR" sz="2400"/>
              <a:t>Antrenör Odası</a:t>
            </a:r>
            <a:endParaRPr lang="tr-TR" sz="2400" dirty="0"/>
          </a:p>
          <a:p>
            <a:r>
              <a:rPr lang="tr-TR" sz="2400" dirty="0"/>
              <a:t>Büfe:2 Adet</a:t>
            </a:r>
          </a:p>
          <a:p>
            <a:r>
              <a:rPr lang="tr-TR" sz="2400" dirty="0"/>
              <a:t>Fuaye:3 Adet</a:t>
            </a:r>
          </a:p>
          <a:p>
            <a:r>
              <a:rPr lang="tr-TR" sz="2400" dirty="0"/>
              <a:t>Açık Alan:3082 M2</a:t>
            </a:r>
          </a:p>
          <a:p>
            <a:r>
              <a:rPr lang="tr-TR" sz="2400" dirty="0"/>
              <a:t>Kapalı Alan:6281 m2</a:t>
            </a:r>
          </a:p>
          <a:p>
            <a:r>
              <a:rPr lang="tr-TR" sz="2400" dirty="0"/>
              <a:t>Proje ihalesi yapılmış olup 2018 Şubat ayı içerisinde yapım ihalesine çıkılması planlanmaktadır</a:t>
            </a:r>
            <a:r>
              <a:rPr lang="tr-TR" dirty="0"/>
              <a:t>.</a:t>
            </a:r>
          </a:p>
          <a:p>
            <a:pPr marL="0" indent="0">
              <a:buNone/>
            </a:pPr>
            <a:endParaRPr lang="tr-TR" dirty="0"/>
          </a:p>
        </p:txBody>
      </p:sp>
    </p:spTree>
    <p:extLst>
      <p:ext uri="{BB962C8B-B14F-4D97-AF65-F5344CB8AC3E}">
        <p14:creationId xmlns:p14="http://schemas.microsoft.com/office/powerpoint/2010/main" val="19209534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E77C4906-663D-47B9-9109-21042A5D356D}"/>
              </a:ext>
            </a:extLst>
          </p:cNvPr>
          <p:cNvSpPr>
            <a:spLocks noGrp="1"/>
          </p:cNvSpPr>
          <p:nvPr>
            <p:ph type="title"/>
          </p:nvPr>
        </p:nvSpPr>
        <p:spPr>
          <a:xfrm>
            <a:off x="838200" y="365125"/>
            <a:ext cx="10515600" cy="783191"/>
          </a:xfrm>
        </p:spPr>
        <p:txBody>
          <a:bodyPr>
            <a:normAutofit/>
          </a:bodyPr>
          <a:lstStyle/>
          <a:p>
            <a:r>
              <a:rPr lang="tr-TR" sz="4000" dirty="0"/>
              <a:t>KBÜ Spor Kompleksi </a:t>
            </a:r>
          </a:p>
        </p:txBody>
      </p:sp>
      <p:sp>
        <p:nvSpPr>
          <p:cNvPr id="3" name="İçerik Yer Tutucusu 2">
            <a:extLst>
              <a:ext uri="{FF2B5EF4-FFF2-40B4-BE49-F238E27FC236}">
                <a16:creationId xmlns="" xmlns:a16="http://schemas.microsoft.com/office/drawing/2014/main" id="{15FEC135-7128-4FE8-80A4-765D8ADC4373}"/>
              </a:ext>
            </a:extLst>
          </p:cNvPr>
          <p:cNvSpPr>
            <a:spLocks noGrp="1"/>
          </p:cNvSpPr>
          <p:nvPr>
            <p:ph idx="1"/>
          </p:nvPr>
        </p:nvSpPr>
        <p:spPr>
          <a:xfrm>
            <a:off x="659219" y="1148316"/>
            <a:ext cx="10694581" cy="5550196"/>
          </a:xfrm>
        </p:spPr>
        <p:txBody>
          <a:bodyPr>
            <a:normAutofit lnSpcReduction="10000"/>
          </a:bodyPr>
          <a:lstStyle/>
          <a:p>
            <a:r>
              <a:rPr lang="tr-TR" dirty="0"/>
              <a:t>6 adet basketbol sahası 4’ü voleybol oynamaya müsait açık saha</a:t>
            </a:r>
          </a:p>
          <a:p>
            <a:r>
              <a:rPr lang="tr-TR" dirty="0"/>
              <a:t>3 adet tenis kortu</a:t>
            </a:r>
          </a:p>
          <a:p>
            <a:r>
              <a:rPr lang="tr-TR" dirty="0"/>
              <a:t>Kapalı halı saha 1400m2</a:t>
            </a:r>
          </a:p>
          <a:p>
            <a:r>
              <a:rPr lang="tr-TR" dirty="0"/>
              <a:t>Yüzme havuzu</a:t>
            </a:r>
          </a:p>
          <a:p>
            <a:r>
              <a:rPr lang="tr-TR" dirty="0"/>
              <a:t>Sauna</a:t>
            </a:r>
          </a:p>
          <a:p>
            <a:r>
              <a:rPr lang="tr-TR" dirty="0"/>
              <a:t>Fin Hamamı</a:t>
            </a:r>
          </a:p>
          <a:p>
            <a:r>
              <a:rPr lang="tr-TR" dirty="0" err="1"/>
              <a:t>Fitness</a:t>
            </a:r>
            <a:endParaRPr lang="tr-TR" dirty="0"/>
          </a:p>
          <a:p>
            <a:r>
              <a:rPr lang="tr-TR" dirty="0"/>
              <a:t>Kapalı Alan:7514 M2</a:t>
            </a:r>
          </a:p>
          <a:p>
            <a:r>
              <a:rPr lang="tr-TR" dirty="0"/>
              <a:t>Açık Alan:5398 M2</a:t>
            </a:r>
          </a:p>
          <a:p>
            <a:r>
              <a:rPr lang="tr-TR" dirty="0"/>
              <a:t>Proje ihalesi yapılmış olup Kalkınma Bakanlığından izin alınması durumunda 2019 yılı içerisinde yapım ihalesine çıkılması planlanmaktadır.</a:t>
            </a:r>
          </a:p>
          <a:p>
            <a:pPr marL="0" indent="0">
              <a:buNone/>
            </a:pPr>
            <a:endParaRPr lang="tr-TR" dirty="0"/>
          </a:p>
        </p:txBody>
      </p:sp>
    </p:spTree>
    <p:extLst>
      <p:ext uri="{BB962C8B-B14F-4D97-AF65-F5344CB8AC3E}">
        <p14:creationId xmlns:p14="http://schemas.microsoft.com/office/powerpoint/2010/main" val="14087703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 xmlns:a16="http://schemas.microsoft.com/office/drawing/2014/main" id="{344E4345-B24A-4E27-8E40-E13A8E777240}"/>
              </a:ext>
            </a:extLst>
          </p:cNvPr>
          <p:cNvPicPr>
            <a:picLocks noChangeAspect="1"/>
          </p:cNvPicPr>
          <p:nvPr/>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17648724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D6D60206-61B0-4E9C-99DC-184251867448}"/>
              </a:ext>
            </a:extLst>
          </p:cNvPr>
          <p:cNvSpPr>
            <a:spLocks noGrp="1"/>
          </p:cNvSpPr>
          <p:nvPr>
            <p:ph type="title"/>
          </p:nvPr>
        </p:nvSpPr>
        <p:spPr/>
        <p:txBody>
          <a:bodyPr/>
          <a:lstStyle/>
          <a:p>
            <a:r>
              <a:rPr lang="tr-TR" b="1" dirty="0"/>
              <a:t>Yenice Meslek Yüksekokulu</a:t>
            </a:r>
            <a:r>
              <a:rPr lang="tr-TR" dirty="0"/>
              <a:t/>
            </a:r>
            <a:br>
              <a:rPr lang="tr-TR" dirty="0"/>
            </a:br>
            <a:endParaRPr lang="tr-TR" dirty="0"/>
          </a:p>
        </p:txBody>
      </p:sp>
      <p:graphicFrame>
        <p:nvGraphicFramePr>
          <p:cNvPr id="4" name="İçerik Yer Tutucusu 3">
            <a:extLst>
              <a:ext uri="{FF2B5EF4-FFF2-40B4-BE49-F238E27FC236}">
                <a16:creationId xmlns="" xmlns:a16="http://schemas.microsoft.com/office/drawing/2014/main" id="{0D02D95F-EA1A-465D-BD89-19CCC93710A3}"/>
              </a:ext>
            </a:extLst>
          </p:cNvPr>
          <p:cNvGraphicFramePr>
            <a:graphicFrameLocks noGrp="1"/>
          </p:cNvGraphicFramePr>
          <p:nvPr>
            <p:ph idx="1"/>
            <p:extLst>
              <p:ext uri="{D42A27DB-BD31-4B8C-83A1-F6EECF244321}">
                <p14:modId xmlns:p14="http://schemas.microsoft.com/office/powerpoint/2010/main" val="3738983348"/>
              </p:ext>
            </p:extLst>
          </p:nvPr>
        </p:nvGraphicFramePr>
        <p:xfrm>
          <a:off x="838200" y="1769710"/>
          <a:ext cx="8648278" cy="3956526"/>
        </p:xfrm>
        <a:graphic>
          <a:graphicData uri="http://schemas.openxmlformats.org/drawingml/2006/table">
            <a:tbl>
              <a:tblPr firstRow="1" firstCol="1" bandRow="1">
                <a:tableStyleId>{5C22544A-7EE6-4342-B048-85BDC9FD1C3A}</a:tableStyleId>
              </a:tblPr>
              <a:tblGrid>
                <a:gridCol w="4324139">
                  <a:extLst>
                    <a:ext uri="{9D8B030D-6E8A-4147-A177-3AD203B41FA5}">
                      <a16:colId xmlns="" xmlns:a16="http://schemas.microsoft.com/office/drawing/2014/main" val="3781899377"/>
                    </a:ext>
                  </a:extLst>
                </a:gridCol>
                <a:gridCol w="4324139">
                  <a:extLst>
                    <a:ext uri="{9D8B030D-6E8A-4147-A177-3AD203B41FA5}">
                      <a16:colId xmlns="" xmlns:a16="http://schemas.microsoft.com/office/drawing/2014/main" val="792323358"/>
                    </a:ext>
                  </a:extLst>
                </a:gridCol>
              </a:tblGrid>
              <a:tr h="1318842">
                <a:tc>
                  <a:txBody>
                    <a:bodyPr/>
                    <a:lstStyle/>
                    <a:p>
                      <a:pPr algn="just">
                        <a:spcAft>
                          <a:spcPts val="0"/>
                        </a:spcAft>
                      </a:pPr>
                      <a:r>
                        <a:rPr lang="en-GB" sz="2400">
                          <a:effectLst/>
                        </a:rPr>
                        <a:t>Müteahhit Firma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l">
                        <a:spcAft>
                          <a:spcPts val="0"/>
                        </a:spcAft>
                        <a:tabLst>
                          <a:tab pos="228600" algn="l"/>
                          <a:tab pos="4552950" algn="l"/>
                        </a:tabLst>
                      </a:pPr>
                      <a:r>
                        <a:rPr lang="tr-TR" sz="2400">
                          <a:effectLst/>
                        </a:rPr>
                        <a:t>Yıldırım Yapı Rest. İnş.Nak.Teks.San.Tic.Ltd.Şti.</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849707150"/>
                  </a:ext>
                </a:extLst>
              </a:tr>
              <a:tr h="659421">
                <a:tc>
                  <a:txBody>
                    <a:bodyPr/>
                    <a:lstStyle/>
                    <a:p>
                      <a:pPr algn="just">
                        <a:spcAft>
                          <a:spcPts val="0"/>
                        </a:spcAft>
                      </a:pPr>
                      <a:r>
                        <a:rPr lang="en-GB" sz="2400">
                          <a:effectLst/>
                        </a:rPr>
                        <a:t>İhale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tabLst>
                          <a:tab pos="4500880" algn="l"/>
                          <a:tab pos="4860925" algn="l"/>
                        </a:tabLst>
                      </a:pPr>
                      <a:r>
                        <a:rPr lang="tr-TR" sz="2400">
                          <a:effectLst/>
                        </a:rPr>
                        <a:t>19.09.2013</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747134616"/>
                  </a:ext>
                </a:extLst>
              </a:tr>
              <a:tr h="659421">
                <a:tc>
                  <a:txBody>
                    <a:bodyPr/>
                    <a:lstStyle/>
                    <a:p>
                      <a:pPr algn="just">
                        <a:spcAft>
                          <a:spcPts val="0"/>
                        </a:spcAft>
                      </a:pPr>
                      <a:r>
                        <a:rPr lang="en-GB" sz="2400">
                          <a:effectLst/>
                        </a:rPr>
                        <a:t>İhale Bedeli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tabLst>
                          <a:tab pos="4500880" algn="l"/>
                          <a:tab pos="4860925" algn="l"/>
                        </a:tabLst>
                      </a:pPr>
                      <a:r>
                        <a:rPr lang="tr-TR" sz="2400">
                          <a:effectLst/>
                        </a:rPr>
                        <a:t>2.740.000,00-TL. (KDV HARİÇ)</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4118023283"/>
                  </a:ext>
                </a:extLst>
              </a:tr>
              <a:tr h="659421">
                <a:tc>
                  <a:txBody>
                    <a:bodyPr/>
                    <a:lstStyle/>
                    <a:p>
                      <a:pPr algn="just">
                        <a:spcAft>
                          <a:spcPts val="0"/>
                        </a:spcAft>
                      </a:pPr>
                      <a:r>
                        <a:rPr lang="en-GB" sz="2400">
                          <a:effectLst/>
                        </a:rPr>
                        <a:t>İşe Başlama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tabLst>
                          <a:tab pos="4500880" algn="l"/>
                          <a:tab pos="4860925" algn="l"/>
                        </a:tabLst>
                      </a:pPr>
                      <a:r>
                        <a:rPr lang="tr-TR" sz="2400">
                          <a:effectLst/>
                        </a:rPr>
                        <a:t>04.11.2013</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2679666908"/>
                  </a:ext>
                </a:extLst>
              </a:tr>
              <a:tr h="659421">
                <a:tc>
                  <a:txBody>
                    <a:bodyPr/>
                    <a:lstStyle/>
                    <a:p>
                      <a:pPr algn="just">
                        <a:spcAft>
                          <a:spcPts val="600"/>
                        </a:spcAft>
                      </a:pPr>
                      <a:r>
                        <a:rPr lang="en-GB" sz="2400">
                          <a:effectLst/>
                        </a:rPr>
                        <a:t>İş Bitim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tabLst>
                          <a:tab pos="4500880" algn="l"/>
                          <a:tab pos="4860925" algn="l"/>
                        </a:tabLst>
                      </a:pPr>
                      <a:r>
                        <a:rPr lang="tr-TR" sz="2400" dirty="0">
                          <a:effectLst/>
                        </a:rPr>
                        <a:t>05.10.2015</a:t>
                      </a:r>
                      <a:endParaRPr lang="tr-TR"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369291696"/>
                  </a:ext>
                </a:extLst>
              </a:tr>
            </a:tbl>
          </a:graphicData>
        </a:graphic>
      </p:graphicFrame>
    </p:spTree>
    <p:extLst>
      <p:ext uri="{BB962C8B-B14F-4D97-AF65-F5344CB8AC3E}">
        <p14:creationId xmlns:p14="http://schemas.microsoft.com/office/powerpoint/2010/main" val="17933773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1A12EC38-6818-4B03-8574-81A97F1CEA88}"/>
              </a:ext>
            </a:extLst>
          </p:cNvPr>
          <p:cNvSpPr>
            <a:spLocks noGrp="1"/>
          </p:cNvSpPr>
          <p:nvPr>
            <p:ph type="title"/>
          </p:nvPr>
        </p:nvSpPr>
        <p:spPr/>
        <p:txBody>
          <a:bodyPr>
            <a:noAutofit/>
          </a:bodyPr>
          <a:lstStyle/>
          <a:p>
            <a:r>
              <a:rPr lang="tr-TR" sz="3200" b="1" dirty="0"/>
              <a:t>KBÜ Öğrenci İşleri Merkezi Binası Ve Çevre Düzenlemesi İşine İlişkin Uygulama Projeleri, Yapım Teknik Şartnameleri Ve Yaklaşık Maliyet Dosyalarının Hazırlanması Hizmeti Alımı işi</a:t>
            </a:r>
            <a:endParaRPr lang="tr-TR" sz="3200" dirty="0"/>
          </a:p>
        </p:txBody>
      </p:sp>
      <p:graphicFrame>
        <p:nvGraphicFramePr>
          <p:cNvPr id="4" name="İçerik Yer Tutucusu 3">
            <a:extLst>
              <a:ext uri="{FF2B5EF4-FFF2-40B4-BE49-F238E27FC236}">
                <a16:creationId xmlns="" xmlns:a16="http://schemas.microsoft.com/office/drawing/2014/main" id="{1DE9EF56-F5AE-4E61-A89B-508103655EB2}"/>
              </a:ext>
            </a:extLst>
          </p:cNvPr>
          <p:cNvGraphicFramePr>
            <a:graphicFrameLocks noGrp="1"/>
          </p:cNvGraphicFramePr>
          <p:nvPr>
            <p:ph idx="1"/>
            <p:extLst>
              <p:ext uri="{D42A27DB-BD31-4B8C-83A1-F6EECF244321}">
                <p14:modId xmlns:p14="http://schemas.microsoft.com/office/powerpoint/2010/main" val="2394342524"/>
              </p:ext>
            </p:extLst>
          </p:nvPr>
        </p:nvGraphicFramePr>
        <p:xfrm>
          <a:off x="838199" y="2081477"/>
          <a:ext cx="8700912" cy="3625400"/>
        </p:xfrm>
        <a:graphic>
          <a:graphicData uri="http://schemas.openxmlformats.org/drawingml/2006/table">
            <a:tbl>
              <a:tblPr firstRow="1" firstCol="1" bandRow="1">
                <a:tableStyleId>{5C22544A-7EE6-4342-B048-85BDC9FD1C3A}</a:tableStyleId>
              </a:tblPr>
              <a:tblGrid>
                <a:gridCol w="4350456">
                  <a:extLst>
                    <a:ext uri="{9D8B030D-6E8A-4147-A177-3AD203B41FA5}">
                      <a16:colId xmlns="" xmlns:a16="http://schemas.microsoft.com/office/drawing/2014/main" val="618850902"/>
                    </a:ext>
                  </a:extLst>
                </a:gridCol>
                <a:gridCol w="4350456">
                  <a:extLst>
                    <a:ext uri="{9D8B030D-6E8A-4147-A177-3AD203B41FA5}">
                      <a16:colId xmlns="" xmlns:a16="http://schemas.microsoft.com/office/drawing/2014/main" val="3993452353"/>
                    </a:ext>
                  </a:extLst>
                </a:gridCol>
              </a:tblGrid>
              <a:tr h="1157552">
                <a:tc>
                  <a:txBody>
                    <a:bodyPr/>
                    <a:lstStyle/>
                    <a:p>
                      <a:pPr algn="just">
                        <a:spcAft>
                          <a:spcPts val="0"/>
                        </a:spcAft>
                      </a:pPr>
                      <a:r>
                        <a:rPr lang="en-GB" sz="2400">
                          <a:effectLst/>
                        </a:rPr>
                        <a:t>Müteahhit Firma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TEB MİMARLIK VE İNŞAAT TAAHHÜT LTD.ŞTİ</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3256486301"/>
                  </a:ext>
                </a:extLst>
              </a:tr>
              <a:tr h="578776">
                <a:tc>
                  <a:txBody>
                    <a:bodyPr/>
                    <a:lstStyle/>
                    <a:p>
                      <a:pPr algn="just">
                        <a:spcAft>
                          <a:spcPts val="0"/>
                        </a:spcAft>
                      </a:pPr>
                      <a:r>
                        <a:rPr lang="en-GB" sz="2400">
                          <a:effectLst/>
                        </a:rPr>
                        <a:t>İhale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19.10.2017</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3742688297"/>
                  </a:ext>
                </a:extLst>
              </a:tr>
              <a:tr h="578776">
                <a:tc>
                  <a:txBody>
                    <a:bodyPr/>
                    <a:lstStyle/>
                    <a:p>
                      <a:pPr algn="just">
                        <a:spcAft>
                          <a:spcPts val="0"/>
                        </a:spcAft>
                      </a:pPr>
                      <a:r>
                        <a:rPr lang="en-GB" sz="2400">
                          <a:effectLst/>
                        </a:rPr>
                        <a:t>İhale Bedeli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600"/>
                        </a:spcAft>
                      </a:pPr>
                      <a:r>
                        <a:rPr lang="en-GB" sz="2400">
                          <a:effectLst/>
                        </a:rPr>
                        <a:t>124.500,00  -TL (Kdv Hariç)</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2694485367"/>
                  </a:ext>
                </a:extLst>
              </a:tr>
              <a:tr h="578776">
                <a:tc>
                  <a:txBody>
                    <a:bodyPr/>
                    <a:lstStyle/>
                    <a:p>
                      <a:pPr algn="just">
                        <a:spcAft>
                          <a:spcPts val="0"/>
                        </a:spcAft>
                      </a:pPr>
                      <a:r>
                        <a:rPr lang="en-GB" sz="2400">
                          <a:effectLst/>
                        </a:rPr>
                        <a:t>İşe Başlama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dirty="0">
                          <a:effectLst/>
                        </a:rPr>
                        <a:t>18.12.2017</a:t>
                      </a:r>
                      <a:endParaRPr lang="tr-TR"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548688969"/>
                  </a:ext>
                </a:extLst>
              </a:tr>
              <a:tr h="578776">
                <a:tc>
                  <a:txBody>
                    <a:bodyPr/>
                    <a:lstStyle/>
                    <a:p>
                      <a:pPr algn="just">
                        <a:spcAft>
                          <a:spcPts val="600"/>
                        </a:spcAft>
                      </a:pPr>
                      <a:r>
                        <a:rPr lang="tr-TR" sz="2400" dirty="0">
                          <a:effectLst/>
                        </a:rPr>
                        <a:t>Sözleşmeye Göre </a:t>
                      </a:r>
                      <a:r>
                        <a:rPr lang="en-GB" sz="2400" dirty="0" err="1">
                          <a:effectLst/>
                        </a:rPr>
                        <a:t>İş</a:t>
                      </a:r>
                      <a:r>
                        <a:rPr lang="en-GB" sz="2400" dirty="0">
                          <a:effectLst/>
                        </a:rPr>
                        <a:t> </a:t>
                      </a:r>
                      <a:r>
                        <a:rPr lang="en-GB" sz="2400" dirty="0" err="1">
                          <a:effectLst/>
                        </a:rPr>
                        <a:t>Bitim</a:t>
                      </a:r>
                      <a:r>
                        <a:rPr lang="en-GB" sz="2400" dirty="0">
                          <a:effectLst/>
                        </a:rPr>
                        <a:t> </a:t>
                      </a:r>
                      <a:r>
                        <a:rPr lang="en-GB" sz="2400" dirty="0" err="1">
                          <a:effectLst/>
                        </a:rPr>
                        <a:t>Tarihi</a:t>
                      </a:r>
                      <a:r>
                        <a:rPr lang="en-GB" sz="2400" dirty="0">
                          <a:effectLst/>
                        </a:rPr>
                        <a:t>                                 </a:t>
                      </a:r>
                      <a:endParaRPr lang="tr-TR"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tr-TR" sz="2400" dirty="0">
                          <a:effectLst/>
                          <a:latin typeface="Times New Roman" panose="02020603050405020304" pitchFamily="18" charset="0"/>
                          <a:ea typeface="Times New Roman" panose="02020603050405020304" pitchFamily="18" charset="0"/>
                        </a:rPr>
                        <a:t>15.02.2018</a:t>
                      </a:r>
                    </a:p>
                    <a:p>
                      <a:pPr algn="just">
                        <a:spcAft>
                          <a:spcPts val="0"/>
                        </a:spcAft>
                      </a:pPr>
                      <a:endParaRPr lang="tr-TR"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4056579672"/>
                  </a:ext>
                </a:extLst>
              </a:tr>
            </a:tbl>
          </a:graphicData>
        </a:graphic>
      </p:graphicFrame>
      <p:graphicFrame>
        <p:nvGraphicFramePr>
          <p:cNvPr id="3" name="Tablo 2">
            <a:extLst>
              <a:ext uri="{FF2B5EF4-FFF2-40B4-BE49-F238E27FC236}">
                <a16:creationId xmlns="" xmlns:a16="http://schemas.microsoft.com/office/drawing/2014/main" id="{716859B1-4C6B-4C2D-8808-825C840F5E52}"/>
              </a:ext>
            </a:extLst>
          </p:cNvPr>
          <p:cNvGraphicFramePr>
            <a:graphicFrameLocks noGrp="1"/>
          </p:cNvGraphicFramePr>
          <p:nvPr>
            <p:extLst>
              <p:ext uri="{D42A27DB-BD31-4B8C-83A1-F6EECF244321}">
                <p14:modId xmlns:p14="http://schemas.microsoft.com/office/powerpoint/2010/main" val="2377752493"/>
              </p:ext>
            </p:extLst>
          </p:nvPr>
        </p:nvGraphicFramePr>
        <p:xfrm>
          <a:off x="838199" y="5706877"/>
          <a:ext cx="8700912" cy="731520"/>
        </p:xfrm>
        <a:graphic>
          <a:graphicData uri="http://schemas.openxmlformats.org/drawingml/2006/table">
            <a:tbl>
              <a:tblPr firstRow="1" firstCol="1" bandRow="1">
                <a:tableStyleId>{5C22544A-7EE6-4342-B048-85BDC9FD1C3A}</a:tableStyleId>
              </a:tblPr>
              <a:tblGrid>
                <a:gridCol w="4343401">
                  <a:extLst>
                    <a:ext uri="{9D8B030D-6E8A-4147-A177-3AD203B41FA5}">
                      <a16:colId xmlns="" xmlns:a16="http://schemas.microsoft.com/office/drawing/2014/main" val="115058292"/>
                    </a:ext>
                  </a:extLst>
                </a:gridCol>
                <a:gridCol w="4357511">
                  <a:extLst>
                    <a:ext uri="{9D8B030D-6E8A-4147-A177-3AD203B41FA5}">
                      <a16:colId xmlns="" xmlns:a16="http://schemas.microsoft.com/office/drawing/2014/main" val="3003040125"/>
                    </a:ext>
                  </a:extLst>
                </a:gridCol>
              </a:tblGrid>
              <a:tr h="578776">
                <a:tc>
                  <a:txBody>
                    <a:bodyPr/>
                    <a:lstStyle/>
                    <a:p>
                      <a:pPr algn="just">
                        <a:spcAft>
                          <a:spcPts val="600"/>
                        </a:spcAft>
                      </a:pPr>
                      <a:r>
                        <a:rPr lang="tr-TR" sz="2400" dirty="0">
                          <a:effectLst/>
                        </a:rPr>
                        <a:t>TOPLAM KAPALI ALAN</a:t>
                      </a:r>
                      <a:r>
                        <a:rPr lang="en-GB" sz="2400" dirty="0">
                          <a:effectLst/>
                        </a:rPr>
                        <a:t>                                 </a:t>
                      </a:r>
                      <a:endParaRPr lang="tr-TR"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tr-TR" sz="2400" dirty="0">
                          <a:effectLst/>
                          <a:latin typeface="Times New Roman" panose="02020603050405020304" pitchFamily="18" charset="0"/>
                          <a:ea typeface="Times New Roman" panose="02020603050405020304" pitchFamily="18" charset="0"/>
                        </a:rPr>
                        <a:t>7968,73 M2</a:t>
                      </a:r>
                    </a:p>
                    <a:p>
                      <a:pPr algn="just">
                        <a:spcAft>
                          <a:spcPts val="0"/>
                        </a:spcAft>
                      </a:pPr>
                      <a:endParaRPr lang="tr-TR"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461895304"/>
                  </a:ext>
                </a:extLst>
              </a:tr>
            </a:tbl>
          </a:graphicData>
        </a:graphic>
      </p:graphicFrame>
    </p:spTree>
    <p:extLst>
      <p:ext uri="{BB962C8B-B14F-4D97-AF65-F5344CB8AC3E}">
        <p14:creationId xmlns:p14="http://schemas.microsoft.com/office/powerpoint/2010/main" val="36722688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a:extLst>
              <a:ext uri="{FF2B5EF4-FFF2-40B4-BE49-F238E27FC236}">
                <a16:creationId xmlns="" xmlns:a16="http://schemas.microsoft.com/office/drawing/2014/main" id="{56D8C5E1-E992-4016-BF9D-6BEB5AD5DE60}"/>
              </a:ext>
            </a:extLst>
          </p:cNvPr>
          <p:cNvGraphicFramePr>
            <a:graphicFrameLocks noGrp="1"/>
          </p:cNvGraphicFramePr>
          <p:nvPr>
            <p:ph idx="1"/>
            <p:extLst>
              <p:ext uri="{D42A27DB-BD31-4B8C-83A1-F6EECF244321}">
                <p14:modId xmlns:p14="http://schemas.microsoft.com/office/powerpoint/2010/main" val="1620783102"/>
              </p:ext>
            </p:extLst>
          </p:nvPr>
        </p:nvGraphicFramePr>
        <p:xfrm>
          <a:off x="406401" y="282222"/>
          <a:ext cx="9685866" cy="6382761"/>
        </p:xfrm>
        <a:graphic>
          <a:graphicData uri="http://schemas.openxmlformats.org/drawingml/2006/table">
            <a:tbl>
              <a:tblPr>
                <a:tableStyleId>{5C22544A-7EE6-4342-B048-85BDC9FD1C3A}</a:tableStyleId>
              </a:tblPr>
              <a:tblGrid>
                <a:gridCol w="9685866">
                  <a:extLst>
                    <a:ext uri="{9D8B030D-6E8A-4147-A177-3AD203B41FA5}">
                      <a16:colId xmlns="" xmlns:a16="http://schemas.microsoft.com/office/drawing/2014/main" val="2353168506"/>
                    </a:ext>
                  </a:extLst>
                </a:gridCol>
              </a:tblGrid>
              <a:tr h="275841">
                <a:tc>
                  <a:txBody>
                    <a:bodyPr/>
                    <a:lstStyle/>
                    <a:p>
                      <a:pPr algn="l" fontAlgn="ctr"/>
                      <a:r>
                        <a:rPr lang="tr-TR" sz="1000" u="none" strike="noStrike">
                          <a:effectLst/>
                        </a:rPr>
                        <a:t> ÖĞRENCİ İŞLERİ DAİRE BAŞKANLIĞI</a:t>
                      </a:r>
                      <a:endParaRPr lang="tr-TR" sz="1000" b="0" i="0" u="none" strike="noStrike">
                        <a:solidFill>
                          <a:srgbClr val="000000"/>
                        </a:solidFill>
                        <a:effectLst/>
                        <a:latin typeface="Arial Narrow" panose="020B0606020202030204" pitchFamily="34" charset="0"/>
                      </a:endParaRPr>
                    </a:p>
                  </a:txBody>
                  <a:tcPr marL="9459" marR="9459" marT="9459" marB="0" anchor="ctr"/>
                </a:tc>
                <a:extLst>
                  <a:ext uri="{0D108BD9-81ED-4DB2-BD59-A6C34878D82A}">
                    <a16:rowId xmlns="" xmlns:a16="http://schemas.microsoft.com/office/drawing/2014/main" val="1283149845"/>
                  </a:ext>
                </a:extLst>
              </a:tr>
              <a:tr h="275841">
                <a:tc>
                  <a:txBody>
                    <a:bodyPr/>
                    <a:lstStyle/>
                    <a:p>
                      <a:pPr algn="l" fontAlgn="ctr"/>
                      <a:r>
                        <a:rPr lang="tr-TR" sz="1000" u="none" strike="noStrike">
                          <a:effectLst/>
                        </a:rPr>
                        <a:t>ÇOCUK GELİŞİMİ UYG. VE ARŞ. MERKEZİ</a:t>
                      </a:r>
                      <a:endParaRPr lang="tr-TR" sz="1000" b="0" i="0" u="none" strike="noStrike">
                        <a:solidFill>
                          <a:srgbClr val="000000"/>
                        </a:solidFill>
                        <a:effectLst/>
                        <a:latin typeface="Arial Narrow" panose="020B0606020202030204" pitchFamily="34" charset="0"/>
                      </a:endParaRPr>
                    </a:p>
                  </a:txBody>
                  <a:tcPr marL="9459" marR="9459" marT="9459" marB="0" anchor="ctr"/>
                </a:tc>
                <a:extLst>
                  <a:ext uri="{0D108BD9-81ED-4DB2-BD59-A6C34878D82A}">
                    <a16:rowId xmlns="" xmlns:a16="http://schemas.microsoft.com/office/drawing/2014/main" val="3637001096"/>
                  </a:ext>
                </a:extLst>
              </a:tr>
              <a:tr h="275841">
                <a:tc>
                  <a:txBody>
                    <a:bodyPr/>
                    <a:lstStyle/>
                    <a:p>
                      <a:pPr algn="l" fontAlgn="ctr"/>
                      <a:r>
                        <a:rPr lang="tr-TR" sz="1000" u="none" strike="noStrike">
                          <a:effectLst/>
                        </a:rPr>
                        <a:t>SÜREKLİ EĞİTİM UYGULAMA VE ARAŞTIRMA MERKEZİ</a:t>
                      </a:r>
                      <a:endParaRPr lang="tr-TR" sz="1000" b="0" i="0" u="none" strike="noStrike">
                        <a:solidFill>
                          <a:srgbClr val="000000"/>
                        </a:solidFill>
                        <a:effectLst/>
                        <a:latin typeface="Arial Narrow" panose="020B0606020202030204" pitchFamily="34" charset="0"/>
                      </a:endParaRPr>
                    </a:p>
                  </a:txBody>
                  <a:tcPr marL="9459" marR="9459" marT="9459" marB="0" anchor="ctr"/>
                </a:tc>
                <a:extLst>
                  <a:ext uri="{0D108BD9-81ED-4DB2-BD59-A6C34878D82A}">
                    <a16:rowId xmlns="" xmlns:a16="http://schemas.microsoft.com/office/drawing/2014/main" val="1584671504"/>
                  </a:ext>
                </a:extLst>
              </a:tr>
              <a:tr h="275841">
                <a:tc>
                  <a:txBody>
                    <a:bodyPr/>
                    <a:lstStyle/>
                    <a:p>
                      <a:pPr algn="l" fontAlgn="ctr"/>
                      <a:r>
                        <a:rPr lang="tr-TR" sz="1000" u="none" strike="noStrike">
                          <a:effectLst/>
                        </a:rPr>
                        <a:t>CENGİZ AYTMATOV TÜRK DÜNYASI ARŞ. VE UYG. MERKEZİ</a:t>
                      </a:r>
                      <a:endParaRPr lang="tr-TR" sz="1000" b="0" i="0" u="none" strike="noStrike">
                        <a:solidFill>
                          <a:srgbClr val="000000"/>
                        </a:solidFill>
                        <a:effectLst/>
                        <a:latin typeface="Arial Narrow" panose="020B0606020202030204" pitchFamily="34" charset="0"/>
                      </a:endParaRPr>
                    </a:p>
                  </a:txBody>
                  <a:tcPr marL="9459" marR="9459" marT="9459" marB="0" anchor="ctr"/>
                </a:tc>
                <a:extLst>
                  <a:ext uri="{0D108BD9-81ED-4DB2-BD59-A6C34878D82A}">
                    <a16:rowId xmlns="" xmlns:a16="http://schemas.microsoft.com/office/drawing/2014/main" val="2884580176"/>
                  </a:ext>
                </a:extLst>
              </a:tr>
              <a:tr h="275841">
                <a:tc>
                  <a:txBody>
                    <a:bodyPr/>
                    <a:lstStyle/>
                    <a:p>
                      <a:pPr algn="l" fontAlgn="ctr"/>
                      <a:r>
                        <a:rPr lang="tr-TR" sz="1000" u="none" strike="noStrike">
                          <a:effectLst/>
                        </a:rPr>
                        <a:t>TÜRKÇE ÖĞRETİM UYGULAMA VE ARAŞTIRMA MERKEZİ (TÖMER)</a:t>
                      </a:r>
                      <a:endParaRPr lang="tr-TR" sz="1000" b="0" i="0" u="none" strike="noStrike">
                        <a:solidFill>
                          <a:srgbClr val="000000"/>
                        </a:solidFill>
                        <a:effectLst/>
                        <a:latin typeface="Arial Narrow" panose="020B0606020202030204" pitchFamily="34" charset="0"/>
                      </a:endParaRPr>
                    </a:p>
                  </a:txBody>
                  <a:tcPr marL="9459" marR="9459" marT="9459" marB="0" anchor="ctr"/>
                </a:tc>
                <a:extLst>
                  <a:ext uri="{0D108BD9-81ED-4DB2-BD59-A6C34878D82A}">
                    <a16:rowId xmlns="" xmlns:a16="http://schemas.microsoft.com/office/drawing/2014/main" val="3535809613"/>
                  </a:ext>
                </a:extLst>
              </a:tr>
              <a:tr h="275841">
                <a:tc>
                  <a:txBody>
                    <a:bodyPr/>
                    <a:lstStyle/>
                    <a:p>
                      <a:pPr algn="l" fontAlgn="ctr"/>
                      <a:r>
                        <a:rPr lang="tr-TR" sz="1000" u="none" strike="noStrike">
                          <a:effectLst/>
                        </a:rPr>
                        <a:t> UZAKTAN EĞİTİM UYGULAMA VE ARAŞTIRMA MERKEZİ</a:t>
                      </a:r>
                      <a:endParaRPr lang="tr-TR" sz="1000" b="0" i="0" u="none" strike="noStrike">
                        <a:solidFill>
                          <a:srgbClr val="000000"/>
                        </a:solidFill>
                        <a:effectLst/>
                        <a:latin typeface="Arial Narrow" panose="020B0606020202030204" pitchFamily="34" charset="0"/>
                      </a:endParaRPr>
                    </a:p>
                  </a:txBody>
                  <a:tcPr marL="9459" marR="9459" marT="9459" marB="0" anchor="ctr"/>
                </a:tc>
                <a:extLst>
                  <a:ext uri="{0D108BD9-81ED-4DB2-BD59-A6C34878D82A}">
                    <a16:rowId xmlns="" xmlns:a16="http://schemas.microsoft.com/office/drawing/2014/main" val="240581440"/>
                  </a:ext>
                </a:extLst>
              </a:tr>
              <a:tr h="275841">
                <a:tc>
                  <a:txBody>
                    <a:bodyPr/>
                    <a:lstStyle/>
                    <a:p>
                      <a:pPr algn="l" fontAlgn="ctr"/>
                      <a:r>
                        <a:rPr lang="tr-TR" sz="1000" u="none" strike="noStrike">
                          <a:effectLst/>
                        </a:rPr>
                        <a:t> ÜSTÜN YETENEKLİLER EĞİTİM UYGULAMA VE ARAŞTIRMA MERKEZİ</a:t>
                      </a:r>
                      <a:endParaRPr lang="tr-TR" sz="1000" b="0" i="0" u="none" strike="noStrike">
                        <a:solidFill>
                          <a:srgbClr val="000000"/>
                        </a:solidFill>
                        <a:effectLst/>
                        <a:latin typeface="Arial Narrow" panose="020B0606020202030204" pitchFamily="34" charset="0"/>
                      </a:endParaRPr>
                    </a:p>
                  </a:txBody>
                  <a:tcPr marL="9459" marR="9459" marT="9459" marB="0" anchor="ctr"/>
                </a:tc>
                <a:extLst>
                  <a:ext uri="{0D108BD9-81ED-4DB2-BD59-A6C34878D82A}">
                    <a16:rowId xmlns="" xmlns:a16="http://schemas.microsoft.com/office/drawing/2014/main" val="4284823519"/>
                  </a:ext>
                </a:extLst>
              </a:tr>
              <a:tr h="275841">
                <a:tc>
                  <a:txBody>
                    <a:bodyPr/>
                    <a:lstStyle/>
                    <a:p>
                      <a:pPr algn="l" fontAlgn="ctr"/>
                      <a:r>
                        <a:rPr lang="tr-TR" sz="1000" u="none" strike="noStrike">
                          <a:effectLst/>
                        </a:rPr>
                        <a:t>ULUSLARARASI İLİŞKİLER</a:t>
                      </a:r>
                      <a:endParaRPr lang="tr-TR" sz="1000" b="0" i="0" u="none" strike="noStrike">
                        <a:solidFill>
                          <a:srgbClr val="000000"/>
                        </a:solidFill>
                        <a:effectLst/>
                        <a:latin typeface="Arial Narrow" panose="020B0606020202030204" pitchFamily="34" charset="0"/>
                      </a:endParaRPr>
                    </a:p>
                  </a:txBody>
                  <a:tcPr marL="9459" marR="9459" marT="9459" marB="0" anchor="ctr"/>
                </a:tc>
                <a:extLst>
                  <a:ext uri="{0D108BD9-81ED-4DB2-BD59-A6C34878D82A}">
                    <a16:rowId xmlns="" xmlns:a16="http://schemas.microsoft.com/office/drawing/2014/main" val="706661612"/>
                  </a:ext>
                </a:extLst>
              </a:tr>
              <a:tr h="275841">
                <a:tc>
                  <a:txBody>
                    <a:bodyPr/>
                    <a:lstStyle/>
                    <a:p>
                      <a:pPr algn="l" fontAlgn="ctr"/>
                      <a:r>
                        <a:rPr lang="tr-TR" sz="1000" u="none" strike="noStrike">
                          <a:effectLst/>
                        </a:rPr>
                        <a:t>ULUSLARARASI ÖĞRENCİ OFİSİ</a:t>
                      </a:r>
                      <a:endParaRPr lang="tr-TR" sz="1000" b="0" i="0" u="none" strike="noStrike">
                        <a:solidFill>
                          <a:srgbClr val="000000"/>
                        </a:solidFill>
                        <a:effectLst/>
                        <a:latin typeface="Arial Narrow" panose="020B0606020202030204" pitchFamily="34" charset="0"/>
                      </a:endParaRPr>
                    </a:p>
                  </a:txBody>
                  <a:tcPr marL="9459" marR="9459" marT="9459" marB="0" anchor="ctr"/>
                </a:tc>
                <a:extLst>
                  <a:ext uri="{0D108BD9-81ED-4DB2-BD59-A6C34878D82A}">
                    <a16:rowId xmlns="" xmlns:a16="http://schemas.microsoft.com/office/drawing/2014/main" val="4290092029"/>
                  </a:ext>
                </a:extLst>
              </a:tr>
              <a:tr h="275841">
                <a:tc>
                  <a:txBody>
                    <a:bodyPr/>
                    <a:lstStyle/>
                    <a:p>
                      <a:pPr algn="l" fontAlgn="ctr"/>
                      <a:r>
                        <a:rPr lang="tr-TR" sz="1000" u="none" strike="noStrike">
                          <a:effectLst/>
                        </a:rPr>
                        <a:t>ARAŞ. MERK. ORTAK ALAN</a:t>
                      </a:r>
                      <a:endParaRPr lang="tr-TR" sz="1000" b="0" i="0" u="none" strike="noStrike">
                        <a:solidFill>
                          <a:srgbClr val="000000"/>
                        </a:solidFill>
                        <a:effectLst/>
                        <a:latin typeface="Arial Narrow" panose="020B0606020202030204" pitchFamily="34" charset="0"/>
                      </a:endParaRPr>
                    </a:p>
                  </a:txBody>
                  <a:tcPr marL="9459" marR="9459" marT="9459" marB="0" anchor="ctr"/>
                </a:tc>
                <a:extLst>
                  <a:ext uri="{0D108BD9-81ED-4DB2-BD59-A6C34878D82A}">
                    <a16:rowId xmlns="" xmlns:a16="http://schemas.microsoft.com/office/drawing/2014/main" val="1618841920"/>
                  </a:ext>
                </a:extLst>
              </a:tr>
              <a:tr h="275841">
                <a:tc>
                  <a:txBody>
                    <a:bodyPr/>
                    <a:lstStyle/>
                    <a:p>
                      <a:pPr algn="l" fontAlgn="ctr"/>
                      <a:r>
                        <a:rPr lang="tr-TR" sz="1000" u="none" strike="noStrike" dirty="0">
                          <a:effectLst/>
                        </a:rPr>
                        <a:t>ÖSYM-AÇIKÖĞRETİM-ATATÜRK ÜNİVERSİTESİ SINAV MERKEZİ</a:t>
                      </a:r>
                      <a:endParaRPr lang="tr-TR" sz="1000" b="0" i="0" u="none" strike="noStrike" dirty="0">
                        <a:solidFill>
                          <a:srgbClr val="000000"/>
                        </a:solidFill>
                        <a:effectLst/>
                        <a:latin typeface="Arial Narrow" panose="020B0606020202030204" pitchFamily="34" charset="0"/>
                      </a:endParaRPr>
                    </a:p>
                  </a:txBody>
                  <a:tcPr marL="9459" marR="9459" marT="9459" marB="0" anchor="ctr"/>
                </a:tc>
                <a:extLst>
                  <a:ext uri="{0D108BD9-81ED-4DB2-BD59-A6C34878D82A}">
                    <a16:rowId xmlns="" xmlns:a16="http://schemas.microsoft.com/office/drawing/2014/main" val="2975325336"/>
                  </a:ext>
                </a:extLst>
              </a:tr>
              <a:tr h="275841">
                <a:tc>
                  <a:txBody>
                    <a:bodyPr/>
                    <a:lstStyle/>
                    <a:p>
                      <a:pPr algn="l" fontAlgn="ctr"/>
                      <a:r>
                        <a:rPr lang="tr-TR" sz="1000" u="none" strike="noStrike">
                          <a:effectLst/>
                        </a:rPr>
                        <a:t>FEN BİLİMLERİ ENSTİTÜSÜ</a:t>
                      </a:r>
                      <a:endParaRPr lang="tr-TR" sz="1000" b="0" i="0" u="none" strike="noStrike">
                        <a:solidFill>
                          <a:srgbClr val="000000"/>
                        </a:solidFill>
                        <a:effectLst/>
                        <a:latin typeface="Arial Narrow" panose="020B0606020202030204" pitchFamily="34" charset="0"/>
                      </a:endParaRPr>
                    </a:p>
                  </a:txBody>
                  <a:tcPr marL="9459" marR="9459" marT="9459" marB="0" anchor="ctr"/>
                </a:tc>
                <a:extLst>
                  <a:ext uri="{0D108BD9-81ED-4DB2-BD59-A6C34878D82A}">
                    <a16:rowId xmlns="" xmlns:a16="http://schemas.microsoft.com/office/drawing/2014/main" val="4149680977"/>
                  </a:ext>
                </a:extLst>
              </a:tr>
              <a:tr h="275841">
                <a:tc>
                  <a:txBody>
                    <a:bodyPr/>
                    <a:lstStyle/>
                    <a:p>
                      <a:pPr algn="l" fontAlgn="ctr"/>
                      <a:r>
                        <a:rPr lang="tr-TR" sz="1000" u="none" strike="noStrike">
                          <a:effectLst/>
                        </a:rPr>
                        <a:t>SOSYAL BİLİMLER ENSTİTÜSÜ</a:t>
                      </a:r>
                      <a:endParaRPr lang="tr-TR" sz="1000" b="0" i="0" u="none" strike="noStrike">
                        <a:solidFill>
                          <a:srgbClr val="000000"/>
                        </a:solidFill>
                        <a:effectLst/>
                        <a:latin typeface="Arial Narrow" panose="020B0606020202030204" pitchFamily="34" charset="0"/>
                      </a:endParaRPr>
                    </a:p>
                  </a:txBody>
                  <a:tcPr marL="9459" marR="9459" marT="9459" marB="0" anchor="ctr"/>
                </a:tc>
                <a:extLst>
                  <a:ext uri="{0D108BD9-81ED-4DB2-BD59-A6C34878D82A}">
                    <a16:rowId xmlns="" xmlns:a16="http://schemas.microsoft.com/office/drawing/2014/main" val="3779472597"/>
                  </a:ext>
                </a:extLst>
              </a:tr>
              <a:tr h="275841">
                <a:tc>
                  <a:txBody>
                    <a:bodyPr/>
                    <a:lstStyle/>
                    <a:p>
                      <a:pPr algn="l" fontAlgn="ctr"/>
                      <a:r>
                        <a:rPr lang="tr-TR" sz="1000" u="none" strike="noStrike">
                          <a:effectLst/>
                        </a:rPr>
                        <a:t>SAĞLIK BİLİMLERİ ENSTİTÜSÜ</a:t>
                      </a:r>
                      <a:endParaRPr lang="tr-TR" sz="1000" b="0" i="0" u="none" strike="noStrike">
                        <a:solidFill>
                          <a:srgbClr val="000000"/>
                        </a:solidFill>
                        <a:effectLst/>
                        <a:latin typeface="Arial Narrow" panose="020B0606020202030204" pitchFamily="34" charset="0"/>
                      </a:endParaRPr>
                    </a:p>
                  </a:txBody>
                  <a:tcPr marL="9459" marR="9459" marT="9459" marB="0" anchor="ctr"/>
                </a:tc>
                <a:extLst>
                  <a:ext uri="{0D108BD9-81ED-4DB2-BD59-A6C34878D82A}">
                    <a16:rowId xmlns="" xmlns:a16="http://schemas.microsoft.com/office/drawing/2014/main" val="965883573"/>
                  </a:ext>
                </a:extLst>
              </a:tr>
              <a:tr h="275841">
                <a:tc>
                  <a:txBody>
                    <a:bodyPr/>
                    <a:lstStyle/>
                    <a:p>
                      <a:pPr algn="l" fontAlgn="ctr"/>
                      <a:r>
                        <a:rPr lang="tr-TR" sz="1000" u="none" strike="noStrike">
                          <a:effectLst/>
                        </a:rPr>
                        <a:t>ÖĞRENCİ İŞLERİ DERSLİKLERİ</a:t>
                      </a:r>
                      <a:endParaRPr lang="tr-TR" sz="1000" b="0" i="0" u="none" strike="noStrike">
                        <a:solidFill>
                          <a:srgbClr val="000000"/>
                        </a:solidFill>
                        <a:effectLst/>
                        <a:latin typeface="Arial Narrow" panose="020B0606020202030204" pitchFamily="34" charset="0"/>
                      </a:endParaRPr>
                    </a:p>
                  </a:txBody>
                  <a:tcPr marL="9459" marR="9459" marT="9459" marB="0" anchor="ctr"/>
                </a:tc>
                <a:extLst>
                  <a:ext uri="{0D108BD9-81ED-4DB2-BD59-A6C34878D82A}">
                    <a16:rowId xmlns="" xmlns:a16="http://schemas.microsoft.com/office/drawing/2014/main" val="507034428"/>
                  </a:ext>
                </a:extLst>
              </a:tr>
              <a:tr h="275841">
                <a:tc>
                  <a:txBody>
                    <a:bodyPr/>
                    <a:lstStyle/>
                    <a:p>
                      <a:pPr algn="l" fontAlgn="ctr"/>
                      <a:r>
                        <a:rPr lang="tr-TR" sz="1000" u="none" strike="noStrike">
                          <a:effectLst/>
                        </a:rPr>
                        <a:t>TEKNİK BİRİMLER</a:t>
                      </a:r>
                      <a:endParaRPr lang="tr-TR" sz="1000" b="0" i="0" u="none" strike="noStrike">
                        <a:solidFill>
                          <a:srgbClr val="000000"/>
                        </a:solidFill>
                        <a:effectLst/>
                        <a:latin typeface="Arial Narrow" panose="020B0606020202030204" pitchFamily="34" charset="0"/>
                      </a:endParaRPr>
                    </a:p>
                  </a:txBody>
                  <a:tcPr marL="9459" marR="9459" marT="9459" marB="0" anchor="ctr"/>
                </a:tc>
                <a:extLst>
                  <a:ext uri="{0D108BD9-81ED-4DB2-BD59-A6C34878D82A}">
                    <a16:rowId xmlns="" xmlns:a16="http://schemas.microsoft.com/office/drawing/2014/main" val="970547467"/>
                  </a:ext>
                </a:extLst>
              </a:tr>
              <a:tr h="275841">
                <a:tc>
                  <a:txBody>
                    <a:bodyPr/>
                    <a:lstStyle/>
                    <a:p>
                      <a:pPr algn="l" fontAlgn="ctr"/>
                      <a:r>
                        <a:rPr lang="tr-TR" sz="1000" u="none" strike="noStrike">
                          <a:effectLst/>
                        </a:rPr>
                        <a:t>TARİH, KÜLTÜR VE SANAT UYG. ARŞ. MERKEZİ</a:t>
                      </a:r>
                      <a:endParaRPr lang="tr-TR" sz="1000" b="0" i="0" u="none" strike="noStrike">
                        <a:solidFill>
                          <a:srgbClr val="000000"/>
                        </a:solidFill>
                        <a:effectLst/>
                        <a:latin typeface="Arial Narrow" panose="020B0606020202030204" pitchFamily="34" charset="0"/>
                      </a:endParaRPr>
                    </a:p>
                  </a:txBody>
                  <a:tcPr marL="9459" marR="9459" marT="9459" marB="0" anchor="ctr"/>
                </a:tc>
                <a:extLst>
                  <a:ext uri="{0D108BD9-81ED-4DB2-BD59-A6C34878D82A}">
                    <a16:rowId xmlns="" xmlns:a16="http://schemas.microsoft.com/office/drawing/2014/main" val="804984326"/>
                  </a:ext>
                </a:extLst>
              </a:tr>
              <a:tr h="275841">
                <a:tc>
                  <a:txBody>
                    <a:bodyPr/>
                    <a:lstStyle/>
                    <a:p>
                      <a:pPr algn="l" fontAlgn="ctr"/>
                      <a:r>
                        <a:rPr lang="tr-TR" sz="1000" u="none" strike="noStrike">
                          <a:effectLst/>
                        </a:rPr>
                        <a:t>YENİLENEBİLİR ENERJİ UYG. VE ARŞ. MERKEZİ</a:t>
                      </a:r>
                      <a:endParaRPr lang="tr-TR" sz="1000" b="0" i="0" u="none" strike="noStrike">
                        <a:solidFill>
                          <a:srgbClr val="000000"/>
                        </a:solidFill>
                        <a:effectLst/>
                        <a:latin typeface="Arial Narrow" panose="020B0606020202030204" pitchFamily="34" charset="0"/>
                      </a:endParaRPr>
                    </a:p>
                  </a:txBody>
                  <a:tcPr marL="9459" marR="9459" marT="9459" marB="0" anchor="ctr"/>
                </a:tc>
                <a:extLst>
                  <a:ext uri="{0D108BD9-81ED-4DB2-BD59-A6C34878D82A}">
                    <a16:rowId xmlns="" xmlns:a16="http://schemas.microsoft.com/office/drawing/2014/main" val="3924432009"/>
                  </a:ext>
                </a:extLst>
              </a:tr>
              <a:tr h="275841">
                <a:tc>
                  <a:txBody>
                    <a:bodyPr/>
                    <a:lstStyle/>
                    <a:p>
                      <a:pPr algn="l" fontAlgn="ctr"/>
                      <a:r>
                        <a:rPr lang="tr-TR" sz="1000" u="none" strike="noStrike">
                          <a:effectLst/>
                        </a:rPr>
                        <a:t>ENERJİ VE ÇEVRE TEKNOLOJİLERİ BİRİMİ</a:t>
                      </a:r>
                      <a:endParaRPr lang="tr-TR" sz="1000" b="0" i="0" u="none" strike="noStrike">
                        <a:solidFill>
                          <a:srgbClr val="000000"/>
                        </a:solidFill>
                        <a:effectLst/>
                        <a:latin typeface="Arial Narrow" panose="020B0606020202030204" pitchFamily="34" charset="0"/>
                      </a:endParaRPr>
                    </a:p>
                  </a:txBody>
                  <a:tcPr marL="9459" marR="9459" marT="9459" marB="0" anchor="ctr"/>
                </a:tc>
                <a:extLst>
                  <a:ext uri="{0D108BD9-81ED-4DB2-BD59-A6C34878D82A}">
                    <a16:rowId xmlns="" xmlns:a16="http://schemas.microsoft.com/office/drawing/2014/main" val="1308944881"/>
                  </a:ext>
                </a:extLst>
              </a:tr>
              <a:tr h="275841">
                <a:tc>
                  <a:txBody>
                    <a:bodyPr/>
                    <a:lstStyle/>
                    <a:p>
                      <a:pPr algn="l" fontAlgn="ctr"/>
                      <a:r>
                        <a:rPr lang="tr-TR" sz="1000" u="none" strike="noStrike">
                          <a:effectLst/>
                        </a:rPr>
                        <a:t>ROBOT TEKN. UYG. VE ARŞ. MERKEZİ</a:t>
                      </a:r>
                      <a:endParaRPr lang="tr-TR" sz="1000" b="0" i="0" u="none" strike="noStrike">
                        <a:solidFill>
                          <a:srgbClr val="000000"/>
                        </a:solidFill>
                        <a:effectLst/>
                        <a:latin typeface="Arial Narrow" panose="020B0606020202030204" pitchFamily="34" charset="0"/>
                      </a:endParaRPr>
                    </a:p>
                  </a:txBody>
                  <a:tcPr marL="9459" marR="9459" marT="9459" marB="0" anchor="ctr"/>
                </a:tc>
                <a:extLst>
                  <a:ext uri="{0D108BD9-81ED-4DB2-BD59-A6C34878D82A}">
                    <a16:rowId xmlns="" xmlns:a16="http://schemas.microsoft.com/office/drawing/2014/main" val="2571013105"/>
                  </a:ext>
                </a:extLst>
              </a:tr>
              <a:tr h="275841">
                <a:tc>
                  <a:txBody>
                    <a:bodyPr/>
                    <a:lstStyle/>
                    <a:p>
                      <a:pPr algn="l" fontAlgn="ctr"/>
                      <a:r>
                        <a:rPr lang="tr-TR" sz="1000" u="none" strike="noStrike">
                          <a:effectLst/>
                        </a:rPr>
                        <a:t> ENGELLİLER EĞİTİMİ UYG. VE ARŞ. MERKEZİ</a:t>
                      </a:r>
                      <a:endParaRPr lang="tr-TR" sz="1000" b="0" i="0" u="none" strike="noStrike">
                        <a:solidFill>
                          <a:srgbClr val="000000"/>
                        </a:solidFill>
                        <a:effectLst/>
                        <a:latin typeface="Arial Narrow" panose="020B0606020202030204" pitchFamily="34" charset="0"/>
                      </a:endParaRPr>
                    </a:p>
                  </a:txBody>
                  <a:tcPr marL="9459" marR="9459" marT="9459" marB="0" anchor="ctr"/>
                </a:tc>
                <a:extLst>
                  <a:ext uri="{0D108BD9-81ED-4DB2-BD59-A6C34878D82A}">
                    <a16:rowId xmlns="" xmlns:a16="http://schemas.microsoft.com/office/drawing/2014/main" val="2495964007"/>
                  </a:ext>
                </a:extLst>
              </a:tr>
              <a:tr h="275841">
                <a:tc>
                  <a:txBody>
                    <a:bodyPr/>
                    <a:lstStyle/>
                    <a:p>
                      <a:pPr algn="l" fontAlgn="ctr"/>
                      <a:r>
                        <a:rPr lang="tr-TR" sz="1000" u="none" strike="noStrike">
                          <a:effectLst/>
                        </a:rPr>
                        <a:t>İŞ GÜVENLİĞİ VE SAĞLIĞI UYGULAMA VE ARAŞTIRMA MERKEZİ</a:t>
                      </a:r>
                      <a:endParaRPr lang="tr-TR" sz="1000" b="0" i="0" u="none" strike="noStrike">
                        <a:solidFill>
                          <a:srgbClr val="000000"/>
                        </a:solidFill>
                        <a:effectLst/>
                        <a:latin typeface="Arial Narrow" panose="020B0606020202030204" pitchFamily="34" charset="0"/>
                      </a:endParaRPr>
                    </a:p>
                  </a:txBody>
                  <a:tcPr marL="9459" marR="9459" marT="9459" marB="0" anchor="ctr"/>
                </a:tc>
                <a:extLst>
                  <a:ext uri="{0D108BD9-81ED-4DB2-BD59-A6C34878D82A}">
                    <a16:rowId xmlns="" xmlns:a16="http://schemas.microsoft.com/office/drawing/2014/main" val="735860690"/>
                  </a:ext>
                </a:extLst>
              </a:tr>
              <a:tr h="275841">
                <a:tc>
                  <a:txBody>
                    <a:bodyPr/>
                    <a:lstStyle/>
                    <a:p>
                      <a:pPr algn="l" fontAlgn="ctr"/>
                      <a:r>
                        <a:rPr lang="tr-TR" sz="1000" u="none" strike="noStrike" dirty="0">
                          <a:effectLst/>
                        </a:rPr>
                        <a:t>KADIN ÇALIŞMALARI UYG. VE ARŞ. MERKEZİ</a:t>
                      </a:r>
                    </a:p>
                    <a:p>
                      <a:pPr algn="l" fontAlgn="ctr"/>
                      <a:r>
                        <a:rPr lang="tr-TR" sz="1000" b="0" i="0" u="none" strike="noStrike" dirty="0">
                          <a:solidFill>
                            <a:srgbClr val="000000"/>
                          </a:solidFill>
                          <a:effectLst/>
                          <a:latin typeface="Arial Narrow" panose="020B0606020202030204" pitchFamily="34" charset="0"/>
                        </a:rPr>
                        <a:t>TOPLAM KAPALI ALAN:7968,73 M2</a:t>
                      </a:r>
                    </a:p>
                  </a:txBody>
                  <a:tcPr marL="9459" marR="9459" marT="9459" marB="0" anchor="ctr"/>
                </a:tc>
                <a:extLst>
                  <a:ext uri="{0D108BD9-81ED-4DB2-BD59-A6C34878D82A}">
                    <a16:rowId xmlns="" xmlns:a16="http://schemas.microsoft.com/office/drawing/2014/main" val="2883233725"/>
                  </a:ext>
                </a:extLst>
              </a:tr>
            </a:tbl>
          </a:graphicData>
        </a:graphic>
      </p:graphicFrame>
    </p:spTree>
    <p:extLst>
      <p:ext uri="{BB962C8B-B14F-4D97-AF65-F5344CB8AC3E}">
        <p14:creationId xmlns:p14="http://schemas.microsoft.com/office/powerpoint/2010/main" val="11237432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 xmlns:a16="http://schemas.microsoft.com/office/drawing/2014/main" id="{0917F813-7B7D-4729-9770-A45095D6341E}"/>
              </a:ext>
            </a:extLst>
          </p:cNvPr>
          <p:cNvPicPr>
            <a:picLocks noChangeAspect="1"/>
          </p:cNvPicPr>
          <p:nvPr/>
        </p:nvPicPr>
        <p:blipFill>
          <a:blip r:embed="rId2"/>
          <a:stretch>
            <a:fillRect/>
          </a:stretch>
        </p:blipFill>
        <p:spPr>
          <a:xfrm>
            <a:off x="838200" y="135466"/>
            <a:ext cx="10340394" cy="6587067"/>
          </a:xfrm>
          <a:prstGeom prst="rect">
            <a:avLst/>
          </a:prstGeom>
        </p:spPr>
      </p:pic>
    </p:spTree>
    <p:extLst>
      <p:ext uri="{BB962C8B-B14F-4D97-AF65-F5344CB8AC3E}">
        <p14:creationId xmlns:p14="http://schemas.microsoft.com/office/powerpoint/2010/main" val="9230424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B8DB8BFD-A352-42E8-902E-85D8E448E163}"/>
              </a:ext>
            </a:extLst>
          </p:cNvPr>
          <p:cNvSpPr>
            <a:spLocks noGrp="1"/>
          </p:cNvSpPr>
          <p:nvPr>
            <p:ph type="ctrTitle"/>
          </p:nvPr>
        </p:nvSpPr>
        <p:spPr>
          <a:xfrm>
            <a:off x="1524000" y="1"/>
            <a:ext cx="9144000" cy="3815644"/>
          </a:xfrm>
        </p:spPr>
        <p:txBody>
          <a:bodyPr>
            <a:normAutofit fontScale="90000"/>
          </a:bodyPr>
          <a:lstStyle/>
          <a:p>
            <a:r>
              <a:rPr lang="tr-TR" dirty="0"/>
              <a:t/>
            </a:r>
            <a:br>
              <a:rPr lang="tr-TR" dirty="0"/>
            </a:br>
            <a:r>
              <a:rPr lang="tr-TR" dirty="0"/>
              <a:t/>
            </a:r>
            <a:br>
              <a:rPr lang="tr-TR" dirty="0"/>
            </a:br>
            <a:r>
              <a:rPr lang="tr-TR" dirty="0"/>
              <a:t/>
            </a:r>
            <a:br>
              <a:rPr lang="tr-TR" dirty="0"/>
            </a:br>
            <a:r>
              <a:rPr lang="tr-TR" dirty="0"/>
              <a:t/>
            </a:r>
            <a:br>
              <a:rPr lang="tr-TR" dirty="0"/>
            </a:br>
            <a:r>
              <a:rPr lang="tr-TR" dirty="0"/>
              <a:t/>
            </a:r>
            <a:br>
              <a:rPr lang="tr-TR" dirty="0"/>
            </a:br>
            <a:r>
              <a:rPr lang="tr-TR" dirty="0"/>
              <a:t/>
            </a:r>
            <a:br>
              <a:rPr lang="tr-TR" dirty="0"/>
            </a:br>
            <a:r>
              <a:rPr lang="tr-TR" dirty="0"/>
              <a:t/>
            </a:r>
            <a:br>
              <a:rPr lang="tr-TR" dirty="0"/>
            </a:br>
            <a:r>
              <a:rPr lang="tr-TR" dirty="0"/>
              <a:t/>
            </a:r>
            <a:br>
              <a:rPr lang="tr-TR" dirty="0"/>
            </a:br>
            <a:r>
              <a:rPr lang="tr-TR" dirty="0"/>
              <a:t/>
            </a:r>
            <a:br>
              <a:rPr lang="tr-TR" dirty="0"/>
            </a:br>
            <a:r>
              <a:rPr lang="tr-TR" dirty="0"/>
              <a:t/>
            </a:r>
            <a:br>
              <a:rPr lang="tr-TR" dirty="0"/>
            </a:br>
            <a:r>
              <a:rPr lang="tr-TR" dirty="0"/>
              <a:t/>
            </a:r>
            <a:br>
              <a:rPr lang="tr-TR" dirty="0"/>
            </a:br>
            <a:r>
              <a:rPr lang="tr-TR" dirty="0"/>
              <a:t/>
            </a:r>
            <a:br>
              <a:rPr lang="tr-TR" dirty="0"/>
            </a:br>
            <a:r>
              <a:rPr lang="tr-TR" dirty="0"/>
              <a:t/>
            </a:r>
            <a:br>
              <a:rPr lang="tr-TR" dirty="0"/>
            </a:br>
            <a:r>
              <a:rPr lang="tr-TR" dirty="0"/>
              <a:t/>
            </a:r>
            <a:br>
              <a:rPr lang="tr-TR" dirty="0"/>
            </a:br>
            <a:r>
              <a:rPr lang="tr-TR" dirty="0"/>
              <a:t/>
            </a:r>
            <a:br>
              <a:rPr lang="tr-TR" dirty="0"/>
            </a:br>
            <a:r>
              <a:rPr lang="tr-TR" dirty="0"/>
              <a:t/>
            </a:r>
            <a:br>
              <a:rPr lang="tr-TR" dirty="0"/>
            </a:br>
            <a:r>
              <a:rPr lang="tr-TR" dirty="0"/>
              <a:t/>
            </a:r>
            <a:br>
              <a:rPr lang="tr-TR" dirty="0"/>
            </a:br>
            <a:r>
              <a:rPr lang="tr-TR" dirty="0"/>
              <a:t/>
            </a:r>
            <a:br>
              <a:rPr lang="tr-TR" dirty="0"/>
            </a:br>
            <a:r>
              <a:rPr lang="tr-TR" dirty="0"/>
              <a:t/>
            </a:r>
            <a:br>
              <a:rPr lang="tr-TR" dirty="0"/>
            </a:br>
            <a:r>
              <a:rPr lang="tr-TR" dirty="0"/>
              <a:t/>
            </a:r>
            <a:br>
              <a:rPr lang="tr-TR" dirty="0"/>
            </a:br>
            <a:r>
              <a:rPr lang="tr-TR" dirty="0"/>
              <a:t/>
            </a:r>
            <a:br>
              <a:rPr lang="tr-TR" dirty="0"/>
            </a:br>
            <a:r>
              <a:rPr lang="tr-TR" dirty="0"/>
              <a:t/>
            </a:r>
            <a:br>
              <a:rPr lang="tr-TR" dirty="0"/>
            </a:br>
            <a:r>
              <a:rPr lang="tr-TR" dirty="0"/>
              <a:t/>
            </a:r>
            <a:br>
              <a:rPr lang="tr-TR" dirty="0"/>
            </a:br>
            <a:r>
              <a:rPr lang="tr-TR" dirty="0"/>
              <a:t/>
            </a:r>
            <a:br>
              <a:rPr lang="tr-TR" dirty="0"/>
            </a:br>
            <a:r>
              <a:rPr lang="tr-TR" dirty="0"/>
              <a:t/>
            </a:r>
            <a:br>
              <a:rPr lang="tr-TR" dirty="0"/>
            </a:br>
            <a:r>
              <a:rPr lang="tr-TR" dirty="0"/>
              <a:t/>
            </a:r>
            <a:br>
              <a:rPr lang="tr-TR" dirty="0"/>
            </a:br>
            <a:r>
              <a:rPr lang="tr-TR" dirty="0"/>
              <a:t/>
            </a:r>
            <a:br>
              <a:rPr lang="tr-TR" dirty="0"/>
            </a:br>
            <a:r>
              <a:rPr lang="tr-TR" dirty="0"/>
              <a:t/>
            </a:r>
            <a:br>
              <a:rPr lang="tr-TR" dirty="0"/>
            </a:br>
            <a:r>
              <a:rPr lang="tr-TR" dirty="0"/>
              <a:t/>
            </a:r>
            <a:br>
              <a:rPr lang="tr-TR" dirty="0"/>
            </a:br>
            <a:r>
              <a:rPr lang="tr-TR" dirty="0"/>
              <a:t/>
            </a:r>
            <a:br>
              <a:rPr lang="tr-TR" dirty="0"/>
            </a:br>
            <a:r>
              <a:rPr lang="tr-TR" dirty="0"/>
              <a:t/>
            </a:r>
            <a:br>
              <a:rPr lang="tr-TR" dirty="0"/>
            </a:br>
            <a:r>
              <a:rPr lang="tr-TR" dirty="0"/>
              <a:t/>
            </a:r>
            <a:br>
              <a:rPr lang="tr-TR" dirty="0"/>
            </a:br>
            <a:r>
              <a:rPr lang="tr-TR" dirty="0"/>
              <a:t/>
            </a:r>
            <a:br>
              <a:rPr lang="tr-TR" dirty="0"/>
            </a:br>
            <a:r>
              <a:rPr lang="tr-TR" dirty="0"/>
              <a:t/>
            </a:r>
            <a:br>
              <a:rPr lang="tr-TR" dirty="0"/>
            </a:br>
            <a:r>
              <a:rPr lang="tr-TR" dirty="0"/>
              <a:t/>
            </a:r>
            <a:br>
              <a:rPr lang="tr-TR" dirty="0"/>
            </a:br>
            <a:r>
              <a:rPr lang="tr-TR" dirty="0"/>
              <a:t/>
            </a:r>
            <a:br>
              <a:rPr lang="tr-TR" dirty="0"/>
            </a:br>
            <a:r>
              <a:rPr lang="tr-TR" dirty="0"/>
              <a:t/>
            </a:r>
            <a:br>
              <a:rPr lang="tr-TR" dirty="0"/>
            </a:br>
            <a:r>
              <a:rPr lang="tr-TR" dirty="0"/>
              <a:t/>
            </a:r>
            <a:br>
              <a:rPr lang="tr-TR" dirty="0"/>
            </a:br>
            <a:r>
              <a:rPr lang="tr-TR" dirty="0"/>
              <a:t/>
            </a:r>
            <a:br>
              <a:rPr lang="tr-TR" dirty="0"/>
            </a:br>
            <a:r>
              <a:rPr lang="tr-TR" dirty="0"/>
              <a:t/>
            </a:r>
            <a:br>
              <a:rPr lang="tr-TR" dirty="0"/>
            </a:br>
            <a:r>
              <a:rPr lang="tr-TR" dirty="0"/>
              <a:t/>
            </a:r>
            <a:br>
              <a:rPr lang="tr-TR" dirty="0"/>
            </a:br>
            <a:r>
              <a:rPr lang="tr-TR" dirty="0"/>
              <a:t/>
            </a:r>
            <a:br>
              <a:rPr lang="tr-TR" dirty="0"/>
            </a:br>
            <a:r>
              <a:rPr lang="tr-TR" dirty="0"/>
              <a:t/>
            </a:r>
            <a:br>
              <a:rPr lang="tr-TR" dirty="0"/>
            </a:br>
            <a:r>
              <a:rPr lang="tr-TR" dirty="0"/>
              <a:t/>
            </a:r>
            <a:br>
              <a:rPr lang="tr-TR" dirty="0"/>
            </a:br>
            <a:r>
              <a:rPr lang="tr-TR" dirty="0"/>
              <a:t/>
            </a:r>
            <a:br>
              <a:rPr lang="tr-TR" dirty="0"/>
            </a:br>
            <a:r>
              <a:rPr lang="tr-TR" dirty="0"/>
              <a:t/>
            </a:r>
            <a:br>
              <a:rPr lang="tr-TR" dirty="0"/>
            </a:br>
            <a:r>
              <a:rPr lang="tr-TR" dirty="0"/>
              <a:t/>
            </a:r>
            <a:br>
              <a:rPr lang="tr-TR" dirty="0"/>
            </a:br>
            <a:r>
              <a:rPr lang="tr-TR" dirty="0"/>
              <a:t/>
            </a:r>
            <a:br>
              <a:rPr lang="tr-TR" dirty="0"/>
            </a:br>
            <a:r>
              <a:rPr lang="tr-TR" dirty="0"/>
              <a:t/>
            </a:r>
            <a:br>
              <a:rPr lang="tr-TR" dirty="0"/>
            </a:br>
            <a:r>
              <a:rPr lang="tr-TR" dirty="0"/>
              <a:t/>
            </a:r>
            <a:br>
              <a:rPr lang="tr-TR" dirty="0"/>
            </a:br>
            <a:r>
              <a:rPr lang="tr-TR" dirty="0"/>
              <a:t/>
            </a:r>
            <a:br>
              <a:rPr lang="tr-TR" dirty="0"/>
            </a:br>
            <a:r>
              <a:rPr lang="tr-TR" dirty="0"/>
              <a:t/>
            </a:r>
            <a:br>
              <a:rPr lang="tr-TR" dirty="0"/>
            </a:br>
            <a:r>
              <a:rPr lang="tr-TR" dirty="0"/>
              <a:t/>
            </a:r>
            <a:br>
              <a:rPr lang="tr-TR" dirty="0"/>
            </a:br>
            <a:r>
              <a:rPr lang="tr-TR" dirty="0"/>
              <a:t/>
            </a:r>
            <a:br>
              <a:rPr lang="tr-TR" dirty="0"/>
            </a:br>
            <a:r>
              <a:rPr lang="tr-TR" dirty="0"/>
              <a:t/>
            </a:r>
            <a:br>
              <a:rPr lang="tr-TR" dirty="0"/>
            </a:br>
            <a:r>
              <a:rPr lang="tr-TR" dirty="0"/>
              <a:t/>
            </a:r>
            <a:br>
              <a:rPr lang="tr-TR" dirty="0"/>
            </a:br>
            <a:r>
              <a:rPr lang="tr-TR" dirty="0"/>
              <a:t/>
            </a:r>
            <a:br>
              <a:rPr lang="tr-TR" dirty="0"/>
            </a:br>
            <a:r>
              <a:rPr lang="tr-TR" dirty="0"/>
              <a:t>T.C.</a:t>
            </a:r>
            <a:br>
              <a:rPr lang="tr-TR" dirty="0"/>
            </a:br>
            <a:r>
              <a:rPr lang="tr-TR" dirty="0"/>
              <a:t>KARABÜK ÜNİVERSİTESİ YAPI İŞLERİ VE TEKNİK DAİRE BAŞKANLIĞI YAPIM İHALELERİ</a:t>
            </a:r>
          </a:p>
        </p:txBody>
      </p:sp>
    </p:spTree>
    <p:extLst>
      <p:ext uri="{BB962C8B-B14F-4D97-AF65-F5344CB8AC3E}">
        <p14:creationId xmlns:p14="http://schemas.microsoft.com/office/powerpoint/2010/main" val="31578507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05EFC373-DAE2-465D-BD02-F51A8FF042F2}"/>
              </a:ext>
            </a:extLst>
          </p:cNvPr>
          <p:cNvSpPr>
            <a:spLocks noGrp="1"/>
          </p:cNvSpPr>
          <p:nvPr>
            <p:ph type="title"/>
          </p:nvPr>
        </p:nvSpPr>
        <p:spPr>
          <a:xfrm>
            <a:off x="838199" y="365125"/>
            <a:ext cx="10780059" cy="1325563"/>
          </a:xfrm>
        </p:spPr>
        <p:txBody>
          <a:bodyPr>
            <a:noAutofit/>
          </a:bodyPr>
          <a:lstStyle/>
          <a:p>
            <a:r>
              <a:rPr lang="tr-TR" sz="4800" b="1" dirty="0"/>
              <a:t>1- Karabük Üniversitesi Sosyal Bilimler MYO Binası Yapımı </a:t>
            </a:r>
          </a:p>
        </p:txBody>
      </p:sp>
      <p:sp>
        <p:nvSpPr>
          <p:cNvPr id="3" name="İçerik Yer Tutucusu 2">
            <a:extLst>
              <a:ext uri="{FF2B5EF4-FFF2-40B4-BE49-F238E27FC236}">
                <a16:creationId xmlns="" xmlns:a16="http://schemas.microsoft.com/office/drawing/2014/main" id="{8A6720DC-C617-43EA-BC9D-906E521C8947}"/>
              </a:ext>
            </a:extLst>
          </p:cNvPr>
          <p:cNvSpPr>
            <a:spLocks noGrp="1"/>
          </p:cNvSpPr>
          <p:nvPr>
            <p:ph idx="1"/>
          </p:nvPr>
        </p:nvSpPr>
        <p:spPr/>
        <p:txBody>
          <a:bodyPr>
            <a:normAutofit fontScale="92500"/>
          </a:bodyPr>
          <a:lstStyle/>
          <a:p>
            <a:endParaRPr lang="tr-TR" dirty="0"/>
          </a:p>
          <a:p>
            <a:r>
              <a:rPr lang="tr-TR" dirty="0"/>
              <a:t>Yüklenici: EFE DEMİRYOLU RAY SİSTEMLERİ MAKİNE MÜHENDİSLİK İNŞAAT MADENCİLİK ENERJİ PETROL SANAYİ VE TİCARET ANONİM ŞİRKETİ</a:t>
            </a:r>
          </a:p>
          <a:p>
            <a:r>
              <a:rPr lang="tr-TR" dirty="0"/>
              <a:t>İhale Tarihi: 17.5.2017</a:t>
            </a:r>
          </a:p>
          <a:p>
            <a:r>
              <a:rPr lang="tr-TR" dirty="0"/>
              <a:t>Sözleşme Tarihi: 17.10.2017</a:t>
            </a:r>
          </a:p>
          <a:p>
            <a:r>
              <a:rPr lang="tr-TR" dirty="0"/>
              <a:t>İşin Süresi: 450 gün</a:t>
            </a:r>
          </a:p>
          <a:p>
            <a:r>
              <a:rPr lang="tr-TR" dirty="0"/>
              <a:t>İş Bitim Tarihi:13.01.2019</a:t>
            </a:r>
          </a:p>
          <a:p>
            <a:r>
              <a:rPr lang="tr-TR" dirty="0"/>
              <a:t>İhale Bedeli (KDV Hariç):14.000.000,00 TL</a:t>
            </a:r>
          </a:p>
          <a:p>
            <a:r>
              <a:rPr lang="tr-TR" dirty="0"/>
              <a:t>Kapalı alan:12.000 m2 </a:t>
            </a:r>
          </a:p>
        </p:txBody>
      </p:sp>
    </p:spTree>
    <p:extLst>
      <p:ext uri="{BB962C8B-B14F-4D97-AF65-F5344CB8AC3E}">
        <p14:creationId xmlns:p14="http://schemas.microsoft.com/office/powerpoint/2010/main" val="23338476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 xmlns:a16="http://schemas.microsoft.com/office/drawing/2014/main" id="{BC4402FA-4AF5-40D3-940A-D93833BC133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p:spPr>
      </p:pic>
    </p:spTree>
    <p:extLst>
      <p:ext uri="{BB962C8B-B14F-4D97-AF65-F5344CB8AC3E}">
        <p14:creationId xmlns:p14="http://schemas.microsoft.com/office/powerpoint/2010/main" val="31300910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 xmlns:a16="http://schemas.microsoft.com/office/drawing/2014/main" id="{35A24C38-4B26-49EF-8F30-DF526AEB68B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p:spPr>
      </p:pic>
    </p:spTree>
    <p:extLst>
      <p:ext uri="{BB962C8B-B14F-4D97-AF65-F5344CB8AC3E}">
        <p14:creationId xmlns:p14="http://schemas.microsoft.com/office/powerpoint/2010/main" val="28150209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2862DCFE-9407-4E7F-941D-2747D8CD3B98}"/>
              </a:ext>
            </a:extLst>
          </p:cNvPr>
          <p:cNvSpPr>
            <a:spLocks noGrp="1"/>
          </p:cNvSpPr>
          <p:nvPr>
            <p:ph type="title"/>
          </p:nvPr>
        </p:nvSpPr>
        <p:spPr>
          <a:xfrm>
            <a:off x="838200" y="1"/>
            <a:ext cx="10515600" cy="648585"/>
          </a:xfrm>
        </p:spPr>
        <p:txBody>
          <a:bodyPr>
            <a:normAutofit fontScale="90000"/>
          </a:bodyPr>
          <a:lstStyle/>
          <a:p>
            <a:pPr algn="ctr"/>
            <a:r>
              <a:rPr lang="tr-TR" dirty="0"/>
              <a:t>SOSYAL BİLİMLER MYO OFİSLER 2</a:t>
            </a:r>
          </a:p>
        </p:txBody>
      </p:sp>
      <p:pic>
        <p:nvPicPr>
          <p:cNvPr id="5" name="İçerik Yer Tutucusu 4">
            <a:extLst>
              <a:ext uri="{FF2B5EF4-FFF2-40B4-BE49-F238E27FC236}">
                <a16:creationId xmlns="" xmlns:a16="http://schemas.microsoft.com/office/drawing/2014/main" id="{1D66D210-849F-4074-8579-2EA87015D3A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48586"/>
            <a:ext cx="12192000" cy="6209414"/>
          </a:xfrm>
        </p:spPr>
      </p:pic>
    </p:spTree>
    <p:extLst>
      <p:ext uri="{BB962C8B-B14F-4D97-AF65-F5344CB8AC3E}">
        <p14:creationId xmlns:p14="http://schemas.microsoft.com/office/powerpoint/2010/main" val="37909129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EACFB56B-372D-49F0-91AC-5121B16A06B9}"/>
              </a:ext>
            </a:extLst>
          </p:cNvPr>
          <p:cNvSpPr>
            <a:spLocks noGrp="1"/>
          </p:cNvSpPr>
          <p:nvPr>
            <p:ph type="title"/>
          </p:nvPr>
        </p:nvSpPr>
        <p:spPr>
          <a:xfrm>
            <a:off x="838200" y="1"/>
            <a:ext cx="10515600" cy="914400"/>
          </a:xfrm>
        </p:spPr>
        <p:txBody>
          <a:bodyPr>
            <a:normAutofit/>
          </a:bodyPr>
          <a:lstStyle/>
          <a:p>
            <a:pPr algn="ctr"/>
            <a:r>
              <a:rPr lang="tr-TR" dirty="0"/>
              <a:t>SOSYAL BİLİMLER MYO ÖĞRENCİ İŞLERİ 3</a:t>
            </a:r>
          </a:p>
        </p:txBody>
      </p:sp>
      <p:sp>
        <p:nvSpPr>
          <p:cNvPr id="3" name="İçerik Yer Tutucusu 2">
            <a:extLst>
              <a:ext uri="{FF2B5EF4-FFF2-40B4-BE49-F238E27FC236}">
                <a16:creationId xmlns="" xmlns:a16="http://schemas.microsoft.com/office/drawing/2014/main" id="{EA4C82B4-E47F-4052-80F6-130F5FFA8EC4}"/>
              </a:ext>
            </a:extLst>
          </p:cNvPr>
          <p:cNvSpPr>
            <a:spLocks noGrp="1"/>
          </p:cNvSpPr>
          <p:nvPr>
            <p:ph idx="1"/>
          </p:nvPr>
        </p:nvSpPr>
        <p:spPr/>
        <p:txBody>
          <a:bodyPr/>
          <a:lstStyle/>
          <a:p>
            <a:endParaRPr lang="tr-TR" dirty="0"/>
          </a:p>
        </p:txBody>
      </p:sp>
      <p:pic>
        <p:nvPicPr>
          <p:cNvPr id="5" name="Resim 4">
            <a:extLst>
              <a:ext uri="{FF2B5EF4-FFF2-40B4-BE49-F238E27FC236}">
                <a16:creationId xmlns="" xmlns:a16="http://schemas.microsoft.com/office/drawing/2014/main" id="{EA0DBC55-6F53-40D3-9535-9F78BB7A66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2"/>
            <a:ext cx="12192000" cy="5943598"/>
          </a:xfrm>
          <a:prstGeom prst="rect">
            <a:avLst/>
          </a:prstGeom>
        </p:spPr>
      </p:pic>
    </p:spTree>
    <p:extLst>
      <p:ext uri="{BB962C8B-B14F-4D97-AF65-F5344CB8AC3E}">
        <p14:creationId xmlns:p14="http://schemas.microsoft.com/office/powerpoint/2010/main" val="22466952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0FBA2371-93FD-44D9-86BD-942290637B8D}"/>
              </a:ext>
            </a:extLst>
          </p:cNvPr>
          <p:cNvSpPr>
            <a:spLocks noGrp="1"/>
          </p:cNvSpPr>
          <p:nvPr>
            <p:ph type="title"/>
          </p:nvPr>
        </p:nvSpPr>
        <p:spPr>
          <a:xfrm>
            <a:off x="0" y="1"/>
            <a:ext cx="12192000" cy="1222743"/>
          </a:xfrm>
        </p:spPr>
        <p:txBody>
          <a:bodyPr>
            <a:normAutofit fontScale="90000"/>
          </a:bodyPr>
          <a:lstStyle/>
          <a:p>
            <a:r>
              <a:rPr lang="tr-TR" dirty="0"/>
              <a:t>2-TOBB Meslek Yüksekokuluna Atölye ve Ek Binaları Yapım İşi </a:t>
            </a:r>
          </a:p>
        </p:txBody>
      </p:sp>
      <p:sp>
        <p:nvSpPr>
          <p:cNvPr id="3" name="İçerik Yer Tutucusu 2">
            <a:extLst>
              <a:ext uri="{FF2B5EF4-FFF2-40B4-BE49-F238E27FC236}">
                <a16:creationId xmlns="" xmlns:a16="http://schemas.microsoft.com/office/drawing/2014/main" id="{3DCB7A2E-FAEE-4468-A9B3-3B2A8D0A0A9B}"/>
              </a:ext>
            </a:extLst>
          </p:cNvPr>
          <p:cNvSpPr>
            <a:spLocks noGrp="1"/>
          </p:cNvSpPr>
          <p:nvPr>
            <p:ph idx="1"/>
          </p:nvPr>
        </p:nvSpPr>
        <p:spPr>
          <a:xfrm>
            <a:off x="-1" y="1392866"/>
            <a:ext cx="12191999" cy="4794730"/>
          </a:xfrm>
        </p:spPr>
        <p:txBody>
          <a:bodyPr/>
          <a:lstStyle/>
          <a:p>
            <a:r>
              <a:rPr lang="tr-TR" dirty="0"/>
              <a:t>Yüklenici: AKSANGRUP İNŞAAT MÜH.SAN. VE TİC. A.Ş. VE UY-KA İNŞ. TAAH. NAK. SAN. VE TİC. LTD.ŞTİ. İŞ ORTAKLIĞI</a:t>
            </a:r>
          </a:p>
          <a:p>
            <a:r>
              <a:rPr lang="tr-TR" dirty="0"/>
              <a:t>İhale Tarihi: 22.05.2017</a:t>
            </a:r>
          </a:p>
          <a:p>
            <a:r>
              <a:rPr lang="tr-TR" dirty="0"/>
              <a:t>Sözleşme Tarihi: 01.11.2017</a:t>
            </a:r>
          </a:p>
          <a:p>
            <a:r>
              <a:rPr lang="tr-TR" dirty="0"/>
              <a:t>İşin Süresi: 400  gün</a:t>
            </a:r>
          </a:p>
          <a:p>
            <a:r>
              <a:rPr lang="tr-TR" dirty="0"/>
              <a:t>İş Bitim Tarihi:10.12.2018</a:t>
            </a:r>
          </a:p>
          <a:p>
            <a:r>
              <a:rPr lang="tr-TR" dirty="0"/>
              <a:t>İhale Bedeli (KDV Hariç):10.297.000,00 TL</a:t>
            </a:r>
          </a:p>
          <a:p>
            <a:r>
              <a:rPr lang="tr-TR" dirty="0"/>
              <a:t>Kapalı Alan: 7400m2</a:t>
            </a:r>
          </a:p>
        </p:txBody>
      </p:sp>
    </p:spTree>
    <p:extLst>
      <p:ext uri="{BB962C8B-B14F-4D97-AF65-F5344CB8AC3E}">
        <p14:creationId xmlns:p14="http://schemas.microsoft.com/office/powerpoint/2010/main" val="13167037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9A8CDA35-CD88-4774-9F7B-AE2C636DDCF3}"/>
              </a:ext>
            </a:extLst>
          </p:cNvPr>
          <p:cNvSpPr>
            <a:spLocks noGrp="1"/>
          </p:cNvSpPr>
          <p:nvPr>
            <p:ph type="title"/>
          </p:nvPr>
        </p:nvSpPr>
        <p:spPr/>
        <p:txBody>
          <a:bodyPr>
            <a:normAutofit/>
          </a:bodyPr>
          <a:lstStyle/>
          <a:p>
            <a:r>
              <a:rPr lang="en-GB" dirty="0" err="1"/>
              <a:t>Karabük</a:t>
            </a:r>
            <a:r>
              <a:rPr lang="en-GB" dirty="0"/>
              <a:t> </a:t>
            </a:r>
            <a:r>
              <a:rPr lang="en-GB" dirty="0" err="1"/>
              <a:t>Üniversitesi</a:t>
            </a:r>
            <a:r>
              <a:rPr lang="en-GB" dirty="0"/>
              <a:t> </a:t>
            </a:r>
            <a:r>
              <a:rPr lang="en-GB" dirty="0" err="1"/>
              <a:t>Lojman</a:t>
            </a:r>
            <a:r>
              <a:rPr lang="en-GB" dirty="0"/>
              <a:t> </a:t>
            </a:r>
            <a:r>
              <a:rPr lang="en-GB" dirty="0" err="1"/>
              <a:t>Binaları</a:t>
            </a:r>
            <a:r>
              <a:rPr lang="en-GB" dirty="0"/>
              <a:t> </a:t>
            </a:r>
            <a:r>
              <a:rPr lang="en-GB" dirty="0" err="1"/>
              <a:t>Isıtma</a:t>
            </a:r>
            <a:r>
              <a:rPr lang="en-GB" dirty="0"/>
              <a:t> </a:t>
            </a:r>
            <a:r>
              <a:rPr lang="en-GB" dirty="0" err="1"/>
              <a:t>Sistemi</a:t>
            </a:r>
            <a:r>
              <a:rPr lang="en-GB" dirty="0"/>
              <a:t> </a:t>
            </a:r>
            <a:r>
              <a:rPr lang="en-GB" dirty="0" err="1"/>
              <a:t>Tadilatı</a:t>
            </a:r>
            <a:r>
              <a:rPr lang="en-GB" dirty="0"/>
              <a:t> </a:t>
            </a:r>
            <a:r>
              <a:rPr lang="en-GB" dirty="0" err="1"/>
              <a:t>ve</a:t>
            </a:r>
            <a:r>
              <a:rPr lang="en-GB" dirty="0"/>
              <a:t> </a:t>
            </a:r>
            <a:r>
              <a:rPr lang="en-GB" dirty="0" err="1"/>
              <a:t>Doğalgaz</a:t>
            </a:r>
            <a:r>
              <a:rPr lang="en-GB" dirty="0"/>
              <a:t> </a:t>
            </a:r>
            <a:r>
              <a:rPr lang="en-GB" dirty="0" err="1"/>
              <a:t>Dönüşümü</a:t>
            </a:r>
            <a:r>
              <a:rPr lang="en-GB" dirty="0"/>
              <a:t> </a:t>
            </a:r>
            <a:r>
              <a:rPr lang="en-GB" dirty="0" err="1"/>
              <a:t>İşi</a:t>
            </a:r>
            <a:endParaRPr lang="tr-TR" dirty="0"/>
          </a:p>
        </p:txBody>
      </p:sp>
      <p:graphicFrame>
        <p:nvGraphicFramePr>
          <p:cNvPr id="4" name="İçerik Yer Tutucusu 3">
            <a:extLst>
              <a:ext uri="{FF2B5EF4-FFF2-40B4-BE49-F238E27FC236}">
                <a16:creationId xmlns="" xmlns:a16="http://schemas.microsoft.com/office/drawing/2014/main" id="{D2AFFD24-AE6E-498D-9289-E2FD6A71CE2C}"/>
              </a:ext>
            </a:extLst>
          </p:cNvPr>
          <p:cNvGraphicFramePr>
            <a:graphicFrameLocks noGrp="1"/>
          </p:cNvGraphicFramePr>
          <p:nvPr>
            <p:ph idx="1"/>
            <p:extLst>
              <p:ext uri="{D42A27DB-BD31-4B8C-83A1-F6EECF244321}">
                <p14:modId xmlns:p14="http://schemas.microsoft.com/office/powerpoint/2010/main" val="461055212"/>
              </p:ext>
            </p:extLst>
          </p:nvPr>
        </p:nvGraphicFramePr>
        <p:xfrm>
          <a:off x="838200" y="2301187"/>
          <a:ext cx="8294511" cy="3580325"/>
        </p:xfrm>
        <a:graphic>
          <a:graphicData uri="http://schemas.openxmlformats.org/drawingml/2006/table">
            <a:tbl>
              <a:tblPr firstRow="1" firstCol="1" bandRow="1">
                <a:tableStyleId>{5C22544A-7EE6-4342-B048-85BDC9FD1C3A}</a:tableStyleId>
              </a:tblPr>
              <a:tblGrid>
                <a:gridCol w="4373034">
                  <a:extLst>
                    <a:ext uri="{9D8B030D-6E8A-4147-A177-3AD203B41FA5}">
                      <a16:colId xmlns="" xmlns:a16="http://schemas.microsoft.com/office/drawing/2014/main" val="289161060"/>
                    </a:ext>
                  </a:extLst>
                </a:gridCol>
                <a:gridCol w="3921477">
                  <a:extLst>
                    <a:ext uri="{9D8B030D-6E8A-4147-A177-3AD203B41FA5}">
                      <a16:colId xmlns="" xmlns:a16="http://schemas.microsoft.com/office/drawing/2014/main" val="1890155439"/>
                    </a:ext>
                  </a:extLst>
                </a:gridCol>
              </a:tblGrid>
              <a:tr h="1193441">
                <a:tc>
                  <a:txBody>
                    <a:bodyPr/>
                    <a:lstStyle/>
                    <a:p>
                      <a:pPr algn="just">
                        <a:spcAft>
                          <a:spcPts val="0"/>
                        </a:spcAft>
                      </a:pPr>
                      <a:r>
                        <a:rPr lang="en-GB" sz="2400">
                          <a:effectLst/>
                        </a:rPr>
                        <a:t>Müteahhit Firma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OMAD ISI TEKNİK İNŞ. TAAH VE İHT.MAD.TİC.SAN.LTD.ŞTİ</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264197176"/>
                  </a:ext>
                </a:extLst>
              </a:tr>
              <a:tr h="596721">
                <a:tc>
                  <a:txBody>
                    <a:bodyPr/>
                    <a:lstStyle/>
                    <a:p>
                      <a:pPr algn="just">
                        <a:spcAft>
                          <a:spcPts val="0"/>
                        </a:spcAft>
                      </a:pPr>
                      <a:r>
                        <a:rPr lang="en-GB" sz="2400">
                          <a:effectLst/>
                        </a:rPr>
                        <a:t>İhale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15.06.2015</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796102995"/>
                  </a:ext>
                </a:extLst>
              </a:tr>
              <a:tr h="596721">
                <a:tc>
                  <a:txBody>
                    <a:bodyPr/>
                    <a:lstStyle/>
                    <a:p>
                      <a:pPr algn="just">
                        <a:spcAft>
                          <a:spcPts val="0"/>
                        </a:spcAft>
                      </a:pPr>
                      <a:r>
                        <a:rPr lang="en-GB" sz="2400">
                          <a:effectLst/>
                        </a:rPr>
                        <a:t>İhale Bedeli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600"/>
                        </a:spcAft>
                      </a:pPr>
                      <a:r>
                        <a:rPr lang="en-GB" sz="2400">
                          <a:effectLst/>
                        </a:rPr>
                        <a:t>433.300,00 -TL (Kdv Hariç)</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3404939448"/>
                  </a:ext>
                </a:extLst>
              </a:tr>
              <a:tr h="596721">
                <a:tc>
                  <a:txBody>
                    <a:bodyPr/>
                    <a:lstStyle/>
                    <a:p>
                      <a:pPr algn="just">
                        <a:spcAft>
                          <a:spcPts val="0"/>
                        </a:spcAft>
                      </a:pPr>
                      <a:r>
                        <a:rPr lang="en-GB" sz="2400">
                          <a:effectLst/>
                        </a:rPr>
                        <a:t>İşe Başlama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14.07.2015</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3459583849"/>
                  </a:ext>
                </a:extLst>
              </a:tr>
              <a:tr h="596721">
                <a:tc>
                  <a:txBody>
                    <a:bodyPr/>
                    <a:lstStyle/>
                    <a:p>
                      <a:pPr algn="just">
                        <a:spcAft>
                          <a:spcPts val="600"/>
                        </a:spcAft>
                      </a:pPr>
                      <a:r>
                        <a:rPr lang="en-GB" sz="2400">
                          <a:effectLst/>
                        </a:rPr>
                        <a:t>İş Bitim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dirty="0">
                          <a:effectLst/>
                        </a:rPr>
                        <a:t>08.12.2015</a:t>
                      </a:r>
                      <a:endParaRPr lang="tr-TR"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596890390"/>
                  </a:ext>
                </a:extLst>
              </a:tr>
            </a:tbl>
          </a:graphicData>
        </a:graphic>
      </p:graphicFrame>
    </p:spTree>
    <p:extLst>
      <p:ext uri="{BB962C8B-B14F-4D97-AF65-F5344CB8AC3E}">
        <p14:creationId xmlns:p14="http://schemas.microsoft.com/office/powerpoint/2010/main" val="3935323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76113C14-4037-41FB-8C44-715E39D41458}"/>
              </a:ext>
            </a:extLst>
          </p:cNvPr>
          <p:cNvSpPr>
            <a:spLocks noGrp="1"/>
          </p:cNvSpPr>
          <p:nvPr>
            <p:ph type="title"/>
          </p:nvPr>
        </p:nvSpPr>
        <p:spPr>
          <a:xfrm>
            <a:off x="0" y="1"/>
            <a:ext cx="11353800" cy="1105785"/>
          </a:xfrm>
        </p:spPr>
        <p:txBody>
          <a:bodyPr>
            <a:normAutofit fontScale="90000"/>
          </a:bodyPr>
          <a:lstStyle/>
          <a:p>
            <a:r>
              <a:rPr lang="tr-TR" dirty="0"/>
              <a:t>Atölye-1</a:t>
            </a:r>
            <a:br>
              <a:rPr lang="tr-TR" dirty="0"/>
            </a:br>
            <a:endParaRPr lang="tr-TR" dirty="0"/>
          </a:p>
        </p:txBody>
      </p:sp>
      <p:pic>
        <p:nvPicPr>
          <p:cNvPr id="5" name="İçerik Yer Tutucusu 4">
            <a:extLst>
              <a:ext uri="{FF2B5EF4-FFF2-40B4-BE49-F238E27FC236}">
                <a16:creationId xmlns="" xmlns:a16="http://schemas.microsoft.com/office/drawing/2014/main" id="{A425CC6B-3463-4A51-B627-BF2B931BB3A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882502"/>
            <a:ext cx="12191999" cy="5975497"/>
          </a:xfrm>
        </p:spPr>
      </p:pic>
    </p:spTree>
    <p:extLst>
      <p:ext uri="{BB962C8B-B14F-4D97-AF65-F5344CB8AC3E}">
        <p14:creationId xmlns:p14="http://schemas.microsoft.com/office/powerpoint/2010/main" val="37172913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7D2B937B-7432-4DCC-B30E-EFB227F8EE74}"/>
              </a:ext>
            </a:extLst>
          </p:cNvPr>
          <p:cNvSpPr>
            <a:spLocks noGrp="1"/>
          </p:cNvSpPr>
          <p:nvPr>
            <p:ph type="title"/>
          </p:nvPr>
        </p:nvSpPr>
        <p:spPr>
          <a:xfrm>
            <a:off x="-1" y="1"/>
            <a:ext cx="12191999" cy="627320"/>
          </a:xfrm>
        </p:spPr>
        <p:txBody>
          <a:bodyPr>
            <a:normAutofit fontScale="90000"/>
          </a:bodyPr>
          <a:lstStyle/>
          <a:p>
            <a:r>
              <a:rPr lang="tr-TR" dirty="0"/>
              <a:t>Garaj-1</a:t>
            </a:r>
          </a:p>
        </p:txBody>
      </p:sp>
      <p:pic>
        <p:nvPicPr>
          <p:cNvPr id="5" name="İçerik Yer Tutucusu 4">
            <a:extLst>
              <a:ext uri="{FF2B5EF4-FFF2-40B4-BE49-F238E27FC236}">
                <a16:creationId xmlns="" xmlns:a16="http://schemas.microsoft.com/office/drawing/2014/main" id="{52791162-63C2-46A1-B7A2-10FAC760DF2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701749"/>
            <a:ext cx="12192000" cy="6156251"/>
          </a:xfrm>
        </p:spPr>
      </p:pic>
    </p:spTree>
    <p:extLst>
      <p:ext uri="{BB962C8B-B14F-4D97-AF65-F5344CB8AC3E}">
        <p14:creationId xmlns:p14="http://schemas.microsoft.com/office/powerpoint/2010/main" val="2551296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025B3A95-3B04-47E9-A13D-D9046754CBFA}"/>
              </a:ext>
            </a:extLst>
          </p:cNvPr>
          <p:cNvSpPr>
            <a:spLocks noGrp="1"/>
          </p:cNvSpPr>
          <p:nvPr>
            <p:ph type="title"/>
          </p:nvPr>
        </p:nvSpPr>
        <p:spPr>
          <a:xfrm>
            <a:off x="0" y="1"/>
            <a:ext cx="12192000" cy="712380"/>
          </a:xfrm>
        </p:spPr>
        <p:txBody>
          <a:bodyPr/>
          <a:lstStyle/>
          <a:p>
            <a:r>
              <a:rPr lang="tr-TR" dirty="0"/>
              <a:t>Yemekhane-1</a:t>
            </a:r>
          </a:p>
        </p:txBody>
      </p:sp>
      <p:pic>
        <p:nvPicPr>
          <p:cNvPr id="5" name="İçerik Yer Tutucusu 4">
            <a:extLst>
              <a:ext uri="{FF2B5EF4-FFF2-40B4-BE49-F238E27FC236}">
                <a16:creationId xmlns="" xmlns:a16="http://schemas.microsoft.com/office/drawing/2014/main" id="{1044394F-54E1-40F1-A3A1-14C0386A68E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12382"/>
            <a:ext cx="12192000" cy="6145618"/>
          </a:xfrm>
        </p:spPr>
      </p:pic>
    </p:spTree>
    <p:extLst>
      <p:ext uri="{BB962C8B-B14F-4D97-AF65-F5344CB8AC3E}">
        <p14:creationId xmlns:p14="http://schemas.microsoft.com/office/powerpoint/2010/main" val="31480022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0FBA2371-93FD-44D9-86BD-942290637B8D}"/>
              </a:ext>
            </a:extLst>
          </p:cNvPr>
          <p:cNvSpPr>
            <a:spLocks noGrp="1"/>
          </p:cNvSpPr>
          <p:nvPr>
            <p:ph type="title"/>
          </p:nvPr>
        </p:nvSpPr>
        <p:spPr>
          <a:xfrm>
            <a:off x="838200" y="365125"/>
            <a:ext cx="10515600" cy="1080903"/>
          </a:xfrm>
        </p:spPr>
        <p:txBody>
          <a:bodyPr>
            <a:normAutofit fontScale="90000"/>
          </a:bodyPr>
          <a:lstStyle/>
          <a:p>
            <a:r>
              <a:rPr lang="tr-TR" dirty="0"/>
              <a:t/>
            </a:r>
            <a:br>
              <a:rPr lang="tr-TR" dirty="0"/>
            </a:br>
            <a:r>
              <a:rPr lang="tr-TR" dirty="0"/>
              <a:t>3-Karabük Üniversitesi Stadyumu Güney Kale Arkası </a:t>
            </a:r>
            <a:r>
              <a:rPr lang="tr-TR" dirty="0" err="1"/>
              <a:t>Fore</a:t>
            </a:r>
            <a:r>
              <a:rPr lang="tr-TR" dirty="0"/>
              <a:t> Kazık Yapım İşi</a:t>
            </a:r>
            <a:br>
              <a:rPr lang="tr-TR" dirty="0"/>
            </a:br>
            <a:endParaRPr lang="tr-TR" dirty="0"/>
          </a:p>
        </p:txBody>
      </p:sp>
      <p:sp>
        <p:nvSpPr>
          <p:cNvPr id="3" name="İçerik Yer Tutucusu 2">
            <a:extLst>
              <a:ext uri="{FF2B5EF4-FFF2-40B4-BE49-F238E27FC236}">
                <a16:creationId xmlns="" xmlns:a16="http://schemas.microsoft.com/office/drawing/2014/main" id="{3DCB7A2E-FAEE-4468-A9B3-3B2A8D0A0A9B}"/>
              </a:ext>
            </a:extLst>
          </p:cNvPr>
          <p:cNvSpPr>
            <a:spLocks noGrp="1"/>
          </p:cNvSpPr>
          <p:nvPr>
            <p:ph idx="1"/>
          </p:nvPr>
        </p:nvSpPr>
        <p:spPr/>
        <p:txBody>
          <a:bodyPr/>
          <a:lstStyle/>
          <a:p>
            <a:r>
              <a:rPr lang="tr-TR" dirty="0"/>
              <a:t>Yüklenici: ULUOVA İNŞAAT VE MAKİNA SANAYİ LTD.ŞTİ.</a:t>
            </a:r>
          </a:p>
          <a:p>
            <a:r>
              <a:rPr lang="tr-TR" dirty="0"/>
              <a:t>İhale Tarihi: 19.06.2017</a:t>
            </a:r>
          </a:p>
          <a:p>
            <a:r>
              <a:rPr lang="tr-TR" dirty="0"/>
              <a:t>Sözleşme Tarihi: 17.10.2017</a:t>
            </a:r>
          </a:p>
          <a:p>
            <a:r>
              <a:rPr lang="tr-TR" dirty="0"/>
              <a:t>İşin Süresi: 180  gün</a:t>
            </a:r>
          </a:p>
          <a:p>
            <a:r>
              <a:rPr lang="tr-TR" dirty="0"/>
              <a:t>İş Bitim Tarihi :17.04.2018</a:t>
            </a:r>
          </a:p>
          <a:p>
            <a:r>
              <a:rPr lang="tr-TR" dirty="0"/>
              <a:t>İhale Bedeli (KDV Hariç):19.741.000,00 TL</a:t>
            </a:r>
          </a:p>
        </p:txBody>
      </p:sp>
    </p:spTree>
    <p:extLst>
      <p:ext uri="{BB962C8B-B14F-4D97-AF65-F5344CB8AC3E}">
        <p14:creationId xmlns:p14="http://schemas.microsoft.com/office/powerpoint/2010/main" val="4672265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22B62365-0CAC-49D9-B88A-555B2FB30D25}"/>
              </a:ext>
            </a:extLst>
          </p:cNvPr>
          <p:cNvSpPr>
            <a:spLocks noGrp="1"/>
          </p:cNvSpPr>
          <p:nvPr>
            <p:ph type="title"/>
          </p:nvPr>
        </p:nvSpPr>
        <p:spPr>
          <a:xfrm>
            <a:off x="838200" y="365125"/>
            <a:ext cx="10515600" cy="1123433"/>
          </a:xfrm>
        </p:spPr>
        <p:txBody>
          <a:bodyPr>
            <a:normAutofit fontScale="90000"/>
          </a:bodyPr>
          <a:lstStyle/>
          <a:p>
            <a:r>
              <a:rPr lang="tr-TR" dirty="0"/>
              <a:t/>
            </a:r>
            <a:br>
              <a:rPr lang="tr-TR" dirty="0"/>
            </a:br>
            <a:r>
              <a:rPr lang="tr-TR" dirty="0"/>
              <a:t>4- Karabük Üniversitesi Rektörlük Binası Yanı Kapalı ve Açık Otopark Yapım İşi</a:t>
            </a:r>
            <a:br>
              <a:rPr lang="tr-TR" dirty="0"/>
            </a:br>
            <a:endParaRPr lang="tr-TR" dirty="0"/>
          </a:p>
        </p:txBody>
      </p:sp>
      <p:sp>
        <p:nvSpPr>
          <p:cNvPr id="3" name="İçerik Yer Tutucusu 2">
            <a:extLst>
              <a:ext uri="{FF2B5EF4-FFF2-40B4-BE49-F238E27FC236}">
                <a16:creationId xmlns="" xmlns:a16="http://schemas.microsoft.com/office/drawing/2014/main" id="{9000C328-57B1-416A-B2CB-28E48CFF4EA4}"/>
              </a:ext>
            </a:extLst>
          </p:cNvPr>
          <p:cNvSpPr>
            <a:spLocks noGrp="1"/>
          </p:cNvSpPr>
          <p:nvPr>
            <p:ph idx="1"/>
          </p:nvPr>
        </p:nvSpPr>
        <p:spPr/>
        <p:txBody>
          <a:bodyPr/>
          <a:lstStyle/>
          <a:p>
            <a:r>
              <a:rPr lang="tr-TR" dirty="0"/>
              <a:t>Yüklenici: UY-KA İNŞAAT TAAHH.NAK.SAN. VE TİC.LTD.ŞTİ.</a:t>
            </a:r>
          </a:p>
          <a:p>
            <a:r>
              <a:rPr lang="tr-TR" dirty="0"/>
              <a:t>İhale Tarihi: 01.06.2017</a:t>
            </a:r>
          </a:p>
          <a:p>
            <a:r>
              <a:rPr lang="tr-TR" dirty="0"/>
              <a:t>Sözleşme Tarihi: 07.09.2017</a:t>
            </a:r>
          </a:p>
          <a:p>
            <a:r>
              <a:rPr lang="tr-TR" dirty="0"/>
              <a:t>İşin Süresi: 300  gün</a:t>
            </a:r>
          </a:p>
          <a:p>
            <a:r>
              <a:rPr lang="tr-TR" dirty="0"/>
              <a:t>İş Bitim Tarihi: 07.07.2018</a:t>
            </a:r>
          </a:p>
          <a:p>
            <a:r>
              <a:rPr lang="tr-TR" dirty="0"/>
              <a:t>İhale Bedeli (KDV Hariç):2.309.000,00 TL</a:t>
            </a:r>
          </a:p>
          <a:p>
            <a:r>
              <a:rPr lang="tr-TR" dirty="0"/>
              <a:t>Kapalı Alan: 2280 m2 </a:t>
            </a:r>
          </a:p>
          <a:p>
            <a:r>
              <a:rPr lang="tr-TR" dirty="0"/>
              <a:t>Açık Alan</a:t>
            </a:r>
            <a:r>
              <a:rPr lang="tr-TR"/>
              <a:t>: 2310 </a:t>
            </a:r>
            <a:r>
              <a:rPr lang="tr-TR" dirty="0"/>
              <a:t>m2 </a:t>
            </a:r>
          </a:p>
          <a:p>
            <a:endParaRPr lang="tr-TR" dirty="0"/>
          </a:p>
        </p:txBody>
      </p:sp>
    </p:spTree>
    <p:extLst>
      <p:ext uri="{BB962C8B-B14F-4D97-AF65-F5344CB8AC3E}">
        <p14:creationId xmlns:p14="http://schemas.microsoft.com/office/powerpoint/2010/main" val="192815626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 xmlns:a16="http://schemas.microsoft.com/office/drawing/2014/main" id="{F4F7BB2B-E4D7-43F4-AC84-6249E223A3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spTree>
    <p:extLst>
      <p:ext uri="{BB962C8B-B14F-4D97-AF65-F5344CB8AC3E}">
        <p14:creationId xmlns:p14="http://schemas.microsoft.com/office/powerpoint/2010/main" val="68515022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 xmlns:a16="http://schemas.microsoft.com/office/drawing/2014/main" id="{EE868C79-D856-4B10-B57A-6C2501F54F8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277060" cy="6858000"/>
          </a:xfrm>
        </p:spPr>
      </p:pic>
    </p:spTree>
    <p:extLst>
      <p:ext uri="{BB962C8B-B14F-4D97-AF65-F5344CB8AC3E}">
        <p14:creationId xmlns:p14="http://schemas.microsoft.com/office/powerpoint/2010/main" val="32332752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E77C4906-663D-47B9-9109-21042A5D356D}"/>
              </a:ext>
            </a:extLst>
          </p:cNvPr>
          <p:cNvSpPr>
            <a:spLocks noGrp="1"/>
          </p:cNvSpPr>
          <p:nvPr>
            <p:ph type="title"/>
          </p:nvPr>
        </p:nvSpPr>
        <p:spPr/>
        <p:txBody>
          <a:bodyPr>
            <a:normAutofit/>
          </a:bodyPr>
          <a:lstStyle/>
          <a:p>
            <a:r>
              <a:rPr lang="tr-TR" sz="4000" dirty="0"/>
              <a:t>5- Karabük Üniversitesi 5 blok çatısına 1000kWe </a:t>
            </a:r>
            <a:r>
              <a:rPr lang="tr-TR" sz="4000" dirty="0" err="1"/>
              <a:t>Fotovoltaik</a:t>
            </a:r>
            <a:r>
              <a:rPr lang="tr-TR" sz="4000" dirty="0"/>
              <a:t> Güç Santrali Kurulumu İşi </a:t>
            </a:r>
          </a:p>
        </p:txBody>
      </p:sp>
      <p:sp>
        <p:nvSpPr>
          <p:cNvPr id="3" name="İçerik Yer Tutucusu 2">
            <a:extLst>
              <a:ext uri="{FF2B5EF4-FFF2-40B4-BE49-F238E27FC236}">
                <a16:creationId xmlns="" xmlns:a16="http://schemas.microsoft.com/office/drawing/2014/main" id="{15FEC135-7128-4FE8-80A4-765D8ADC4373}"/>
              </a:ext>
            </a:extLst>
          </p:cNvPr>
          <p:cNvSpPr>
            <a:spLocks noGrp="1"/>
          </p:cNvSpPr>
          <p:nvPr>
            <p:ph idx="1"/>
          </p:nvPr>
        </p:nvSpPr>
        <p:spPr/>
        <p:txBody>
          <a:bodyPr/>
          <a:lstStyle/>
          <a:p>
            <a:r>
              <a:rPr lang="tr-TR" dirty="0"/>
              <a:t>Yüklenici: İTG İZMİR TEKNOLOJİGRUP ELK.MÜH.İNŞSAN VE TİC.L.Ş.</a:t>
            </a:r>
          </a:p>
          <a:p>
            <a:r>
              <a:rPr lang="tr-TR" dirty="0"/>
              <a:t>İhale Tarihi: 20.04.2017 </a:t>
            </a:r>
          </a:p>
          <a:p>
            <a:r>
              <a:rPr lang="tr-TR" dirty="0"/>
              <a:t>Sözleşme Tarihi: 06.10.2017</a:t>
            </a:r>
          </a:p>
          <a:p>
            <a:r>
              <a:rPr lang="tr-TR" dirty="0"/>
              <a:t>İşin Süresi: 180  gün</a:t>
            </a:r>
          </a:p>
          <a:p>
            <a:r>
              <a:rPr lang="tr-TR" dirty="0"/>
              <a:t>İş Bitim Tarihi</a:t>
            </a:r>
            <a:r>
              <a:rPr lang="tr-TR"/>
              <a:t>:07.04.2018</a:t>
            </a:r>
            <a:endParaRPr lang="tr-TR" dirty="0"/>
          </a:p>
          <a:p>
            <a:r>
              <a:rPr lang="tr-TR" dirty="0"/>
              <a:t>İhale Bedeli (KDV Hariç):4.712.000,00 TL</a:t>
            </a:r>
          </a:p>
          <a:p>
            <a:endParaRPr lang="tr-TR" dirty="0"/>
          </a:p>
        </p:txBody>
      </p:sp>
    </p:spTree>
    <p:extLst>
      <p:ext uri="{BB962C8B-B14F-4D97-AF65-F5344CB8AC3E}">
        <p14:creationId xmlns:p14="http://schemas.microsoft.com/office/powerpoint/2010/main" val="25387050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E77C4906-663D-47B9-9109-21042A5D356D}"/>
              </a:ext>
            </a:extLst>
          </p:cNvPr>
          <p:cNvSpPr>
            <a:spLocks noGrp="1"/>
          </p:cNvSpPr>
          <p:nvPr>
            <p:ph type="title"/>
          </p:nvPr>
        </p:nvSpPr>
        <p:spPr/>
        <p:txBody>
          <a:bodyPr>
            <a:normAutofit/>
          </a:bodyPr>
          <a:lstStyle/>
          <a:p>
            <a:r>
              <a:rPr lang="tr-TR" sz="4000" dirty="0"/>
              <a:t>6- </a:t>
            </a:r>
            <a:r>
              <a:rPr lang="tr-TR" u="dotted" dirty="0"/>
              <a:t>Safranbolu Meslek Yüksekokuluna Atölye Binaları Yenileme Yapım İşi</a:t>
            </a:r>
            <a:r>
              <a:rPr lang="tr-TR" dirty="0"/>
              <a:t> </a:t>
            </a:r>
            <a:endParaRPr lang="tr-TR" sz="4000" dirty="0"/>
          </a:p>
        </p:txBody>
      </p:sp>
      <p:sp>
        <p:nvSpPr>
          <p:cNvPr id="3" name="İçerik Yer Tutucusu 2">
            <a:extLst>
              <a:ext uri="{FF2B5EF4-FFF2-40B4-BE49-F238E27FC236}">
                <a16:creationId xmlns="" xmlns:a16="http://schemas.microsoft.com/office/drawing/2014/main" id="{15FEC135-7128-4FE8-80A4-765D8ADC4373}"/>
              </a:ext>
            </a:extLst>
          </p:cNvPr>
          <p:cNvSpPr>
            <a:spLocks noGrp="1"/>
          </p:cNvSpPr>
          <p:nvPr>
            <p:ph idx="1"/>
          </p:nvPr>
        </p:nvSpPr>
        <p:spPr/>
        <p:txBody>
          <a:bodyPr/>
          <a:lstStyle/>
          <a:p>
            <a:r>
              <a:rPr lang="tr-TR" dirty="0"/>
              <a:t>Yüklenici: Yıldırım Yapı Rest. İnş. Nak. </a:t>
            </a:r>
            <a:r>
              <a:rPr lang="tr-TR" dirty="0" err="1"/>
              <a:t>Teks</a:t>
            </a:r>
            <a:r>
              <a:rPr lang="tr-TR" dirty="0"/>
              <a:t>. San. Tic. Ltd. Şti. </a:t>
            </a:r>
          </a:p>
          <a:p>
            <a:r>
              <a:rPr lang="tr-TR" dirty="0"/>
              <a:t>İhale Tarihi: 21.09.2017 </a:t>
            </a:r>
          </a:p>
          <a:p>
            <a:r>
              <a:rPr lang="tr-TR" dirty="0"/>
              <a:t>Sözleşme Tarihi: 16.11.2017 </a:t>
            </a:r>
          </a:p>
          <a:p>
            <a:r>
              <a:rPr lang="tr-TR" dirty="0"/>
              <a:t>İşin Süresi: 270  gün</a:t>
            </a:r>
          </a:p>
          <a:p>
            <a:r>
              <a:rPr lang="tr-TR" dirty="0"/>
              <a:t>İş Bitim Tarihi:18.08.2018</a:t>
            </a:r>
          </a:p>
          <a:p>
            <a:r>
              <a:rPr lang="tr-TR" dirty="0"/>
              <a:t>İhale Bedeli (KDV Hariç): 3.596.000,00 TL</a:t>
            </a:r>
          </a:p>
          <a:p>
            <a:endParaRPr lang="tr-TR" dirty="0"/>
          </a:p>
        </p:txBody>
      </p:sp>
    </p:spTree>
    <p:extLst>
      <p:ext uri="{BB962C8B-B14F-4D97-AF65-F5344CB8AC3E}">
        <p14:creationId xmlns:p14="http://schemas.microsoft.com/office/powerpoint/2010/main" val="20046023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E77C4906-663D-47B9-9109-21042A5D356D}"/>
              </a:ext>
            </a:extLst>
          </p:cNvPr>
          <p:cNvSpPr>
            <a:spLocks noGrp="1"/>
          </p:cNvSpPr>
          <p:nvPr>
            <p:ph type="title"/>
          </p:nvPr>
        </p:nvSpPr>
        <p:spPr/>
        <p:txBody>
          <a:bodyPr>
            <a:normAutofit/>
          </a:bodyPr>
          <a:lstStyle/>
          <a:p>
            <a:r>
              <a:rPr lang="tr-TR" sz="4000" dirty="0"/>
              <a:t>6- </a:t>
            </a:r>
            <a:r>
              <a:rPr lang="tr-TR" u="dotted" dirty="0"/>
              <a:t>Safranbolu Meslek Yüksekokuluna Atölye Binaları Yenileme Yapım İşi</a:t>
            </a:r>
            <a:r>
              <a:rPr lang="tr-TR" dirty="0"/>
              <a:t> </a:t>
            </a:r>
            <a:endParaRPr lang="tr-TR" sz="4000" dirty="0"/>
          </a:p>
        </p:txBody>
      </p:sp>
      <p:sp>
        <p:nvSpPr>
          <p:cNvPr id="3" name="İçerik Yer Tutucusu 2">
            <a:extLst>
              <a:ext uri="{FF2B5EF4-FFF2-40B4-BE49-F238E27FC236}">
                <a16:creationId xmlns="" xmlns:a16="http://schemas.microsoft.com/office/drawing/2014/main" id="{15FEC135-7128-4FE8-80A4-765D8ADC4373}"/>
              </a:ext>
            </a:extLst>
          </p:cNvPr>
          <p:cNvSpPr>
            <a:spLocks noGrp="1"/>
          </p:cNvSpPr>
          <p:nvPr>
            <p:ph idx="1"/>
          </p:nvPr>
        </p:nvSpPr>
        <p:spPr/>
        <p:txBody>
          <a:bodyPr/>
          <a:lstStyle/>
          <a:p>
            <a:r>
              <a:rPr lang="tr-TR" dirty="0"/>
              <a:t>13 atölye</a:t>
            </a:r>
          </a:p>
          <a:p>
            <a:r>
              <a:rPr lang="tr-TR" dirty="0"/>
              <a:t>3 Derslik </a:t>
            </a:r>
          </a:p>
          <a:p>
            <a:r>
              <a:rPr lang="tr-TR" dirty="0"/>
              <a:t>Öğretim elemanları odası</a:t>
            </a:r>
          </a:p>
          <a:p>
            <a:r>
              <a:rPr lang="tr-TR" dirty="0"/>
              <a:t>Kapalı Alan: 3100 m²</a:t>
            </a:r>
          </a:p>
          <a:p>
            <a:endParaRPr lang="tr-TR" dirty="0"/>
          </a:p>
        </p:txBody>
      </p:sp>
    </p:spTree>
    <p:extLst>
      <p:ext uri="{BB962C8B-B14F-4D97-AF65-F5344CB8AC3E}">
        <p14:creationId xmlns:p14="http://schemas.microsoft.com/office/powerpoint/2010/main" val="3597262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349ABC4F-01DA-4FDA-B5BF-484A45DF788D}"/>
              </a:ext>
            </a:extLst>
          </p:cNvPr>
          <p:cNvSpPr>
            <a:spLocks noGrp="1"/>
          </p:cNvSpPr>
          <p:nvPr>
            <p:ph type="title"/>
          </p:nvPr>
        </p:nvSpPr>
        <p:spPr/>
        <p:txBody>
          <a:bodyPr/>
          <a:lstStyle/>
          <a:p>
            <a:r>
              <a:rPr lang="tr-TR" b="1" dirty="0"/>
              <a:t>KBÜ Lojman Binaları Pencere Doğramalarının PVC olarak Değiştirilmesi  İşi</a:t>
            </a:r>
            <a:endParaRPr lang="tr-TR" dirty="0"/>
          </a:p>
        </p:txBody>
      </p:sp>
      <p:graphicFrame>
        <p:nvGraphicFramePr>
          <p:cNvPr id="4" name="İçerik Yer Tutucusu 3">
            <a:extLst>
              <a:ext uri="{FF2B5EF4-FFF2-40B4-BE49-F238E27FC236}">
                <a16:creationId xmlns="" xmlns:a16="http://schemas.microsoft.com/office/drawing/2014/main" id="{65AEE28D-FB2B-44DD-B977-75BF9ED149F6}"/>
              </a:ext>
            </a:extLst>
          </p:cNvPr>
          <p:cNvGraphicFramePr>
            <a:graphicFrameLocks noGrp="1"/>
          </p:cNvGraphicFramePr>
          <p:nvPr>
            <p:ph idx="1"/>
            <p:extLst>
              <p:ext uri="{D42A27DB-BD31-4B8C-83A1-F6EECF244321}">
                <p14:modId xmlns:p14="http://schemas.microsoft.com/office/powerpoint/2010/main" val="1035493126"/>
              </p:ext>
            </p:extLst>
          </p:nvPr>
        </p:nvGraphicFramePr>
        <p:xfrm>
          <a:off x="935990" y="2199586"/>
          <a:ext cx="8490232" cy="3975437"/>
        </p:xfrm>
        <a:graphic>
          <a:graphicData uri="http://schemas.openxmlformats.org/drawingml/2006/table">
            <a:tbl>
              <a:tblPr firstRow="1" firstCol="1" bandRow="1">
                <a:tableStyleId>{5C22544A-7EE6-4342-B048-85BDC9FD1C3A}</a:tableStyleId>
              </a:tblPr>
              <a:tblGrid>
                <a:gridCol w="4245116">
                  <a:extLst>
                    <a:ext uri="{9D8B030D-6E8A-4147-A177-3AD203B41FA5}">
                      <a16:colId xmlns="" xmlns:a16="http://schemas.microsoft.com/office/drawing/2014/main" val="1768301283"/>
                    </a:ext>
                  </a:extLst>
                </a:gridCol>
                <a:gridCol w="4245116">
                  <a:extLst>
                    <a:ext uri="{9D8B030D-6E8A-4147-A177-3AD203B41FA5}">
                      <a16:colId xmlns="" xmlns:a16="http://schemas.microsoft.com/office/drawing/2014/main" val="407108481"/>
                    </a:ext>
                  </a:extLst>
                </a:gridCol>
              </a:tblGrid>
              <a:tr h="1325145">
                <a:tc>
                  <a:txBody>
                    <a:bodyPr/>
                    <a:lstStyle/>
                    <a:p>
                      <a:pPr algn="just">
                        <a:spcAft>
                          <a:spcPts val="0"/>
                        </a:spcAft>
                      </a:pPr>
                      <a:r>
                        <a:rPr lang="en-GB" sz="2400">
                          <a:effectLst/>
                        </a:rPr>
                        <a:t>Müteahhit Firma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MUSTAFA GÖZÜMOĞLU      </a:t>
                      </a:r>
                      <a:endParaRPr lang="tr-TR" sz="2400">
                        <a:effectLst/>
                      </a:endParaRPr>
                    </a:p>
                    <a:p>
                      <a:pPr algn="l">
                        <a:spcAft>
                          <a:spcPts val="0"/>
                        </a:spcAft>
                      </a:pPr>
                      <a:r>
                        <a:rPr lang="en-GB" sz="2400">
                          <a:effectLst/>
                        </a:rPr>
                        <a:t> </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3638913554"/>
                  </a:ext>
                </a:extLst>
              </a:tr>
              <a:tr h="662573">
                <a:tc>
                  <a:txBody>
                    <a:bodyPr/>
                    <a:lstStyle/>
                    <a:p>
                      <a:pPr algn="just">
                        <a:spcAft>
                          <a:spcPts val="0"/>
                        </a:spcAft>
                      </a:pPr>
                      <a:r>
                        <a:rPr lang="en-GB" sz="2400">
                          <a:effectLst/>
                        </a:rPr>
                        <a:t>İhale Tarihi</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17.08.2015</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703246699"/>
                  </a:ext>
                </a:extLst>
              </a:tr>
              <a:tr h="662573">
                <a:tc>
                  <a:txBody>
                    <a:bodyPr/>
                    <a:lstStyle/>
                    <a:p>
                      <a:pPr algn="just">
                        <a:spcAft>
                          <a:spcPts val="0"/>
                        </a:spcAft>
                      </a:pPr>
                      <a:r>
                        <a:rPr lang="en-GB" sz="2400">
                          <a:effectLst/>
                        </a:rPr>
                        <a:t>İhale Bedeli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600"/>
                        </a:spcAft>
                      </a:pPr>
                      <a:r>
                        <a:rPr lang="en-GB" sz="2400">
                          <a:effectLst/>
                        </a:rPr>
                        <a:t>158.000,00 - TL (KDV HARİÇ)</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3710680634"/>
                  </a:ext>
                </a:extLst>
              </a:tr>
              <a:tr h="662573">
                <a:tc>
                  <a:txBody>
                    <a:bodyPr/>
                    <a:lstStyle/>
                    <a:p>
                      <a:pPr algn="just">
                        <a:spcAft>
                          <a:spcPts val="0"/>
                        </a:spcAft>
                      </a:pPr>
                      <a:r>
                        <a:rPr lang="en-GB" sz="2400">
                          <a:effectLst/>
                        </a:rPr>
                        <a:t>İşe Başlama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18.09.2015</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2798578016"/>
                  </a:ext>
                </a:extLst>
              </a:tr>
              <a:tr h="662573">
                <a:tc>
                  <a:txBody>
                    <a:bodyPr/>
                    <a:lstStyle/>
                    <a:p>
                      <a:pPr algn="just">
                        <a:spcAft>
                          <a:spcPts val="600"/>
                        </a:spcAft>
                      </a:pPr>
                      <a:r>
                        <a:rPr lang="en-GB" sz="2400">
                          <a:effectLst/>
                        </a:rPr>
                        <a:t>İş Bitim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dirty="0">
                          <a:effectLst/>
                        </a:rPr>
                        <a:t>23.12.2015</a:t>
                      </a:r>
                      <a:endParaRPr lang="tr-TR"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336989186"/>
                  </a:ext>
                </a:extLst>
              </a:tr>
            </a:tbl>
          </a:graphicData>
        </a:graphic>
      </p:graphicFrame>
    </p:spTree>
    <p:extLst>
      <p:ext uri="{BB962C8B-B14F-4D97-AF65-F5344CB8AC3E}">
        <p14:creationId xmlns:p14="http://schemas.microsoft.com/office/powerpoint/2010/main" val="27985087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 xmlns:a16="http://schemas.microsoft.com/office/drawing/2014/main" id="{74A6AC9E-B5A8-4623-9B18-C8AF5468C8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spTree>
    <p:extLst>
      <p:ext uri="{BB962C8B-B14F-4D97-AF65-F5344CB8AC3E}">
        <p14:creationId xmlns:p14="http://schemas.microsoft.com/office/powerpoint/2010/main" val="13949391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a:extLst>
              <a:ext uri="{FF2B5EF4-FFF2-40B4-BE49-F238E27FC236}">
                <a16:creationId xmlns="" xmlns:a16="http://schemas.microsoft.com/office/drawing/2014/main" id="{212E87F5-6AD8-4D10-8AB5-2D7D720FB48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768805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E992567A-514F-4157-99B5-34BBC59114DF}"/>
              </a:ext>
            </a:extLst>
          </p:cNvPr>
          <p:cNvSpPr>
            <a:spLocks noGrp="1"/>
          </p:cNvSpPr>
          <p:nvPr>
            <p:ph type="title"/>
          </p:nvPr>
        </p:nvSpPr>
        <p:spPr/>
        <p:txBody>
          <a:bodyPr/>
          <a:lstStyle/>
          <a:p>
            <a:r>
              <a:rPr lang="tr-TR" dirty="0"/>
              <a:t>DOGRUDAN TEMİN YÖNTEMİYLE YAPILAN HARCAMALAR</a:t>
            </a:r>
          </a:p>
        </p:txBody>
      </p:sp>
      <p:sp>
        <p:nvSpPr>
          <p:cNvPr id="3" name="İçerik Yer Tutucusu 2">
            <a:extLst>
              <a:ext uri="{FF2B5EF4-FFF2-40B4-BE49-F238E27FC236}">
                <a16:creationId xmlns="" xmlns:a16="http://schemas.microsoft.com/office/drawing/2014/main" id="{C248B82D-4FC9-45FA-A5F5-2E752B5C17D1}"/>
              </a:ext>
            </a:extLst>
          </p:cNvPr>
          <p:cNvSpPr>
            <a:spLocks noGrp="1"/>
          </p:cNvSpPr>
          <p:nvPr>
            <p:ph idx="1"/>
          </p:nvPr>
        </p:nvSpPr>
        <p:spPr/>
        <p:txBody>
          <a:bodyPr/>
          <a:lstStyle/>
          <a:p>
            <a:r>
              <a:rPr lang="tr-TR" dirty="0"/>
              <a:t>2015-2017 Yılları </a:t>
            </a:r>
            <a:r>
              <a:rPr lang="tr-TR"/>
              <a:t>arasında 443 </a:t>
            </a:r>
            <a:r>
              <a:rPr lang="tr-TR" dirty="0"/>
              <a:t>doğrudan temin yöntemiyle bakım onarım işi yapılmış olup bunlara KDV dahil 4.500.000,00TL harcanmıştır.</a:t>
            </a:r>
          </a:p>
        </p:txBody>
      </p:sp>
    </p:spTree>
    <p:extLst>
      <p:ext uri="{BB962C8B-B14F-4D97-AF65-F5344CB8AC3E}">
        <p14:creationId xmlns:p14="http://schemas.microsoft.com/office/powerpoint/2010/main" val="40695120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BEDE1A5C-8BA8-4C9F-90B9-AA8BDA9213B5}"/>
              </a:ext>
            </a:extLst>
          </p:cNvPr>
          <p:cNvSpPr>
            <a:spLocks noGrp="1"/>
          </p:cNvSpPr>
          <p:nvPr>
            <p:ph type="title"/>
          </p:nvPr>
        </p:nvSpPr>
        <p:spPr/>
        <p:txBody>
          <a:bodyPr/>
          <a:lstStyle/>
          <a:p>
            <a:r>
              <a:rPr lang="tr-TR" dirty="0"/>
              <a:t>BAKIM ONARIM VE YAPIM HARCAMALARI</a:t>
            </a:r>
          </a:p>
        </p:txBody>
      </p:sp>
      <p:sp>
        <p:nvSpPr>
          <p:cNvPr id="3" name="İçerik Yer Tutucusu 2">
            <a:extLst>
              <a:ext uri="{FF2B5EF4-FFF2-40B4-BE49-F238E27FC236}">
                <a16:creationId xmlns="" xmlns:a16="http://schemas.microsoft.com/office/drawing/2014/main" id="{3724E786-10DA-4F7E-8388-85DD8F599043}"/>
              </a:ext>
            </a:extLst>
          </p:cNvPr>
          <p:cNvSpPr>
            <a:spLocks noGrp="1"/>
          </p:cNvSpPr>
          <p:nvPr>
            <p:ph idx="1"/>
          </p:nvPr>
        </p:nvSpPr>
        <p:spPr/>
        <p:txBody>
          <a:bodyPr/>
          <a:lstStyle/>
          <a:p>
            <a:r>
              <a:rPr lang="tr-TR" dirty="0"/>
              <a:t>2015 YILI HARCAMALAR TOPLAMI (KDV DAHİL):18.853.887,56 TL</a:t>
            </a:r>
          </a:p>
          <a:p>
            <a:r>
              <a:rPr lang="tr-TR" dirty="0"/>
              <a:t>2016 YILI HARCAMALAR TOPLAMI (KDV DAHİL): 14.340.815,42 TL</a:t>
            </a:r>
          </a:p>
          <a:p>
            <a:r>
              <a:rPr lang="tr-TR" dirty="0"/>
              <a:t>2017 YILI HARCAMALAR TOPLAMI (KDV DAHİL): 23.572.687,88 TL</a:t>
            </a:r>
          </a:p>
          <a:p>
            <a:r>
              <a:rPr lang="tr-TR" dirty="0"/>
              <a:t>2017 YILINDA SÖZLEŞMESİ İMZALANAN AMA ÖDENMEYEN (KDV DAHİL): 70.427.608,40 TL</a:t>
            </a:r>
          </a:p>
          <a:p>
            <a:r>
              <a:rPr lang="tr-TR" dirty="0"/>
              <a:t>TOPLAM: 127.194.999,26 TL</a:t>
            </a:r>
          </a:p>
        </p:txBody>
      </p:sp>
    </p:spTree>
    <p:extLst>
      <p:ext uri="{BB962C8B-B14F-4D97-AF65-F5344CB8AC3E}">
        <p14:creationId xmlns:p14="http://schemas.microsoft.com/office/powerpoint/2010/main" val="42172661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08F04903-1969-4317-A1DE-F5D83C0FB404}"/>
              </a:ext>
            </a:extLst>
          </p:cNvPr>
          <p:cNvSpPr>
            <a:spLocks noGrp="1"/>
          </p:cNvSpPr>
          <p:nvPr>
            <p:ph type="title"/>
          </p:nvPr>
        </p:nvSpPr>
        <p:spPr/>
        <p:txBody>
          <a:bodyPr/>
          <a:lstStyle/>
          <a:p>
            <a:r>
              <a:rPr lang="tr-TR" b="1" dirty="0"/>
              <a:t>Karabük Üniversitesi Safranbolu MYO Atölyeleri Açık Basketbol Sahası Tadilat İşi</a:t>
            </a:r>
            <a:endParaRPr lang="tr-TR" dirty="0"/>
          </a:p>
        </p:txBody>
      </p:sp>
      <p:graphicFrame>
        <p:nvGraphicFramePr>
          <p:cNvPr id="4" name="İçerik Yer Tutucusu 3">
            <a:extLst>
              <a:ext uri="{FF2B5EF4-FFF2-40B4-BE49-F238E27FC236}">
                <a16:creationId xmlns="" xmlns:a16="http://schemas.microsoft.com/office/drawing/2014/main" id="{5EFEF7D7-6711-4175-948A-72C1272794AE}"/>
              </a:ext>
            </a:extLst>
          </p:cNvPr>
          <p:cNvGraphicFramePr>
            <a:graphicFrameLocks noGrp="1"/>
          </p:cNvGraphicFramePr>
          <p:nvPr>
            <p:ph idx="1"/>
            <p:extLst>
              <p:ext uri="{D42A27DB-BD31-4B8C-83A1-F6EECF244321}">
                <p14:modId xmlns:p14="http://schemas.microsoft.com/office/powerpoint/2010/main" val="2629708166"/>
              </p:ext>
            </p:extLst>
          </p:nvPr>
        </p:nvGraphicFramePr>
        <p:xfrm>
          <a:off x="838199" y="2148840"/>
          <a:ext cx="8034868" cy="3721381"/>
        </p:xfrm>
        <a:graphic>
          <a:graphicData uri="http://schemas.openxmlformats.org/drawingml/2006/table">
            <a:tbl>
              <a:tblPr firstRow="1" firstCol="1" bandRow="1">
                <a:tableStyleId>{5C22544A-7EE6-4342-B048-85BDC9FD1C3A}</a:tableStyleId>
              </a:tblPr>
              <a:tblGrid>
                <a:gridCol w="4017434">
                  <a:extLst>
                    <a:ext uri="{9D8B030D-6E8A-4147-A177-3AD203B41FA5}">
                      <a16:colId xmlns="" xmlns:a16="http://schemas.microsoft.com/office/drawing/2014/main" val="4112912607"/>
                    </a:ext>
                  </a:extLst>
                </a:gridCol>
                <a:gridCol w="4017434">
                  <a:extLst>
                    <a:ext uri="{9D8B030D-6E8A-4147-A177-3AD203B41FA5}">
                      <a16:colId xmlns="" xmlns:a16="http://schemas.microsoft.com/office/drawing/2014/main" val="3152765009"/>
                    </a:ext>
                  </a:extLst>
                </a:gridCol>
              </a:tblGrid>
              <a:tr h="1240461">
                <a:tc>
                  <a:txBody>
                    <a:bodyPr/>
                    <a:lstStyle/>
                    <a:p>
                      <a:pPr algn="just">
                        <a:spcAft>
                          <a:spcPts val="0"/>
                        </a:spcAft>
                      </a:pPr>
                      <a:r>
                        <a:rPr lang="en-GB" sz="2400">
                          <a:effectLst/>
                        </a:rPr>
                        <a:t>Müteahhit Firma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dirty="0" err="1">
                          <a:effectLst/>
                        </a:rPr>
                        <a:t>Setu</a:t>
                      </a:r>
                      <a:r>
                        <a:rPr lang="en-GB" sz="2400" dirty="0">
                          <a:effectLst/>
                        </a:rPr>
                        <a:t> </a:t>
                      </a:r>
                      <a:r>
                        <a:rPr lang="en-GB" sz="2400" dirty="0" err="1">
                          <a:effectLst/>
                        </a:rPr>
                        <a:t>İnşaat</a:t>
                      </a:r>
                      <a:r>
                        <a:rPr lang="en-GB" sz="2400" dirty="0">
                          <a:effectLst/>
                        </a:rPr>
                        <a:t> </a:t>
                      </a:r>
                      <a:r>
                        <a:rPr lang="en-GB" sz="2400" dirty="0" err="1">
                          <a:effectLst/>
                        </a:rPr>
                        <a:t>Tesisaat</a:t>
                      </a:r>
                      <a:r>
                        <a:rPr lang="en-GB" sz="2400" dirty="0">
                          <a:effectLst/>
                        </a:rPr>
                        <a:t> </a:t>
                      </a:r>
                      <a:r>
                        <a:rPr lang="en-GB" sz="2400" dirty="0" err="1">
                          <a:effectLst/>
                        </a:rPr>
                        <a:t>ve</a:t>
                      </a:r>
                      <a:r>
                        <a:rPr lang="en-GB" sz="2400" dirty="0">
                          <a:effectLst/>
                        </a:rPr>
                        <a:t> </a:t>
                      </a:r>
                      <a:r>
                        <a:rPr lang="en-GB" sz="2400" dirty="0" err="1">
                          <a:effectLst/>
                        </a:rPr>
                        <a:t>Ticaret</a:t>
                      </a:r>
                      <a:r>
                        <a:rPr lang="en-GB" sz="2400" dirty="0">
                          <a:effectLst/>
                        </a:rPr>
                        <a:t> </a:t>
                      </a:r>
                      <a:r>
                        <a:rPr lang="en-GB" sz="2400" dirty="0" err="1">
                          <a:effectLst/>
                        </a:rPr>
                        <a:t>Ltd.Şti</a:t>
                      </a:r>
                      <a:r>
                        <a:rPr lang="en-GB" sz="2400">
                          <a:effectLst/>
                        </a:rPr>
                        <a:t>.</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3332523653"/>
                  </a:ext>
                </a:extLst>
              </a:tr>
              <a:tr h="620230">
                <a:tc>
                  <a:txBody>
                    <a:bodyPr/>
                    <a:lstStyle/>
                    <a:p>
                      <a:pPr algn="just">
                        <a:spcAft>
                          <a:spcPts val="0"/>
                        </a:spcAft>
                      </a:pPr>
                      <a:r>
                        <a:rPr lang="en-GB" sz="2400">
                          <a:effectLst/>
                        </a:rPr>
                        <a:t>İhale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28.04.2015</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347643234"/>
                  </a:ext>
                </a:extLst>
              </a:tr>
              <a:tr h="620230">
                <a:tc>
                  <a:txBody>
                    <a:bodyPr/>
                    <a:lstStyle/>
                    <a:p>
                      <a:pPr algn="just">
                        <a:spcAft>
                          <a:spcPts val="0"/>
                        </a:spcAft>
                      </a:pPr>
                      <a:r>
                        <a:rPr lang="en-GB" sz="2400">
                          <a:effectLst/>
                        </a:rPr>
                        <a:t>İhale Bedeli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600"/>
                        </a:spcAft>
                      </a:pPr>
                      <a:r>
                        <a:rPr lang="en-GB" sz="2400">
                          <a:effectLst/>
                        </a:rPr>
                        <a:t>92.500,00TL (Kdv Hariç)</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926579335"/>
                  </a:ext>
                </a:extLst>
              </a:tr>
              <a:tr h="620230">
                <a:tc>
                  <a:txBody>
                    <a:bodyPr/>
                    <a:lstStyle/>
                    <a:p>
                      <a:pPr algn="just">
                        <a:spcAft>
                          <a:spcPts val="0"/>
                        </a:spcAft>
                      </a:pPr>
                      <a:r>
                        <a:rPr lang="en-GB" sz="2400">
                          <a:effectLst/>
                        </a:rPr>
                        <a:t>İşe Başlama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15.05.2015</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3252962207"/>
                  </a:ext>
                </a:extLst>
              </a:tr>
              <a:tr h="620230">
                <a:tc>
                  <a:txBody>
                    <a:bodyPr/>
                    <a:lstStyle/>
                    <a:p>
                      <a:pPr algn="just">
                        <a:spcAft>
                          <a:spcPts val="600"/>
                        </a:spcAft>
                      </a:pPr>
                      <a:r>
                        <a:rPr lang="en-GB" sz="2400">
                          <a:effectLst/>
                        </a:rPr>
                        <a:t>İş Bitim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dirty="0">
                          <a:effectLst/>
                        </a:rPr>
                        <a:t>01.07.2015</a:t>
                      </a:r>
                      <a:endParaRPr lang="tr-TR"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3854701838"/>
                  </a:ext>
                </a:extLst>
              </a:tr>
            </a:tbl>
          </a:graphicData>
        </a:graphic>
      </p:graphicFrame>
    </p:spTree>
    <p:extLst>
      <p:ext uri="{BB962C8B-B14F-4D97-AF65-F5344CB8AC3E}">
        <p14:creationId xmlns:p14="http://schemas.microsoft.com/office/powerpoint/2010/main" val="3642004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4A081996-FA7E-4111-AF85-FAC72B977A89}"/>
              </a:ext>
            </a:extLst>
          </p:cNvPr>
          <p:cNvSpPr>
            <a:spLocks noGrp="1"/>
          </p:cNvSpPr>
          <p:nvPr>
            <p:ph type="title"/>
          </p:nvPr>
        </p:nvSpPr>
        <p:spPr/>
        <p:txBody>
          <a:bodyPr/>
          <a:lstStyle/>
          <a:p>
            <a:r>
              <a:rPr lang="en-GB" b="1" dirty="0"/>
              <a:t>KBÜ </a:t>
            </a:r>
            <a:r>
              <a:rPr lang="en-GB" b="1" dirty="0" err="1"/>
              <a:t>Tıp</a:t>
            </a:r>
            <a:r>
              <a:rPr lang="en-GB" b="1" dirty="0"/>
              <a:t> </a:t>
            </a:r>
            <a:r>
              <a:rPr lang="en-GB" b="1" dirty="0" err="1"/>
              <a:t>Fakültesi</a:t>
            </a:r>
            <a:r>
              <a:rPr lang="en-GB" b="1" dirty="0"/>
              <a:t> </a:t>
            </a:r>
            <a:r>
              <a:rPr lang="en-GB" b="1" dirty="0" err="1"/>
              <a:t>Teras</a:t>
            </a:r>
            <a:r>
              <a:rPr lang="en-GB" b="1" dirty="0"/>
              <a:t> </a:t>
            </a:r>
            <a:r>
              <a:rPr lang="en-GB" b="1" dirty="0" err="1"/>
              <a:t>Çatı</a:t>
            </a:r>
            <a:r>
              <a:rPr lang="en-GB" b="1" dirty="0"/>
              <a:t> </a:t>
            </a:r>
            <a:r>
              <a:rPr lang="en-GB" b="1" dirty="0" err="1"/>
              <a:t>Onarım</a:t>
            </a:r>
            <a:r>
              <a:rPr lang="en-GB" b="1" dirty="0"/>
              <a:t> </a:t>
            </a:r>
            <a:r>
              <a:rPr lang="en-GB" b="1" dirty="0" err="1"/>
              <a:t>İşi</a:t>
            </a:r>
            <a:endParaRPr lang="tr-TR" dirty="0"/>
          </a:p>
        </p:txBody>
      </p:sp>
      <p:graphicFrame>
        <p:nvGraphicFramePr>
          <p:cNvPr id="4" name="İçerik Yer Tutucusu 3">
            <a:extLst>
              <a:ext uri="{FF2B5EF4-FFF2-40B4-BE49-F238E27FC236}">
                <a16:creationId xmlns="" xmlns:a16="http://schemas.microsoft.com/office/drawing/2014/main" id="{32C0C0DA-D157-49C7-B9AA-F065FB082B1C}"/>
              </a:ext>
            </a:extLst>
          </p:cNvPr>
          <p:cNvGraphicFramePr>
            <a:graphicFrameLocks noGrp="1"/>
          </p:cNvGraphicFramePr>
          <p:nvPr>
            <p:ph idx="1"/>
            <p:extLst>
              <p:ext uri="{D42A27DB-BD31-4B8C-83A1-F6EECF244321}">
                <p14:modId xmlns:p14="http://schemas.microsoft.com/office/powerpoint/2010/main" val="46744564"/>
              </p:ext>
            </p:extLst>
          </p:nvPr>
        </p:nvGraphicFramePr>
        <p:xfrm>
          <a:off x="838199" y="2053960"/>
          <a:ext cx="8136468" cy="3838841"/>
        </p:xfrm>
        <a:graphic>
          <a:graphicData uri="http://schemas.openxmlformats.org/drawingml/2006/table">
            <a:tbl>
              <a:tblPr firstRow="1" firstCol="1" bandRow="1">
                <a:tableStyleId>{5C22544A-7EE6-4342-B048-85BDC9FD1C3A}</a:tableStyleId>
              </a:tblPr>
              <a:tblGrid>
                <a:gridCol w="4068234">
                  <a:extLst>
                    <a:ext uri="{9D8B030D-6E8A-4147-A177-3AD203B41FA5}">
                      <a16:colId xmlns="" xmlns:a16="http://schemas.microsoft.com/office/drawing/2014/main" val="1095960089"/>
                    </a:ext>
                  </a:extLst>
                </a:gridCol>
                <a:gridCol w="4068234">
                  <a:extLst>
                    <a:ext uri="{9D8B030D-6E8A-4147-A177-3AD203B41FA5}">
                      <a16:colId xmlns="" xmlns:a16="http://schemas.microsoft.com/office/drawing/2014/main" val="1259915399"/>
                    </a:ext>
                  </a:extLst>
                </a:gridCol>
              </a:tblGrid>
              <a:tr h="1279613">
                <a:tc>
                  <a:txBody>
                    <a:bodyPr/>
                    <a:lstStyle/>
                    <a:p>
                      <a:pPr algn="just">
                        <a:spcAft>
                          <a:spcPts val="0"/>
                        </a:spcAft>
                      </a:pPr>
                      <a:r>
                        <a:rPr lang="en-GB" sz="2400">
                          <a:effectLst/>
                        </a:rPr>
                        <a:t>Müteahhit Firma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Berka  Grup Turizm.taah.İnş. San. ve Tic.Ltd.Şti.</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3915209198"/>
                  </a:ext>
                </a:extLst>
              </a:tr>
              <a:tr h="639807">
                <a:tc>
                  <a:txBody>
                    <a:bodyPr/>
                    <a:lstStyle/>
                    <a:p>
                      <a:pPr algn="just">
                        <a:spcAft>
                          <a:spcPts val="0"/>
                        </a:spcAft>
                      </a:pPr>
                      <a:r>
                        <a:rPr lang="en-GB" sz="2400">
                          <a:effectLst/>
                        </a:rPr>
                        <a:t>İhale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02.10.2014</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396513916"/>
                  </a:ext>
                </a:extLst>
              </a:tr>
              <a:tr h="639807">
                <a:tc>
                  <a:txBody>
                    <a:bodyPr/>
                    <a:lstStyle/>
                    <a:p>
                      <a:pPr algn="just">
                        <a:spcAft>
                          <a:spcPts val="0"/>
                        </a:spcAft>
                      </a:pPr>
                      <a:r>
                        <a:rPr lang="en-GB" sz="2400">
                          <a:effectLst/>
                        </a:rPr>
                        <a:t>İhale Bedeli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600"/>
                        </a:spcAft>
                      </a:pPr>
                      <a:r>
                        <a:rPr lang="en-GB" sz="2400">
                          <a:effectLst/>
                        </a:rPr>
                        <a:t>353.183,00-TL (Kdv Hariç)</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2374308835"/>
                  </a:ext>
                </a:extLst>
              </a:tr>
              <a:tr h="639807">
                <a:tc>
                  <a:txBody>
                    <a:bodyPr/>
                    <a:lstStyle/>
                    <a:p>
                      <a:pPr algn="just">
                        <a:spcAft>
                          <a:spcPts val="0"/>
                        </a:spcAft>
                      </a:pPr>
                      <a:r>
                        <a:rPr lang="en-GB" sz="2400">
                          <a:effectLst/>
                        </a:rPr>
                        <a:t>İşe Başlama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a:effectLst/>
                        </a:rPr>
                        <a:t>03.11.2014</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454371418"/>
                  </a:ext>
                </a:extLst>
              </a:tr>
              <a:tr h="639807">
                <a:tc>
                  <a:txBody>
                    <a:bodyPr/>
                    <a:lstStyle/>
                    <a:p>
                      <a:pPr algn="just">
                        <a:spcAft>
                          <a:spcPts val="600"/>
                        </a:spcAft>
                      </a:pPr>
                      <a:r>
                        <a:rPr lang="en-GB" sz="2400">
                          <a:effectLst/>
                        </a:rPr>
                        <a:t>İş Bitim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pPr>
                      <a:r>
                        <a:rPr lang="en-GB" sz="2400" dirty="0">
                          <a:effectLst/>
                        </a:rPr>
                        <a:t>16.04.2015</a:t>
                      </a:r>
                      <a:endParaRPr lang="tr-TR"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2696403423"/>
                  </a:ext>
                </a:extLst>
              </a:tr>
            </a:tbl>
          </a:graphicData>
        </a:graphic>
      </p:graphicFrame>
    </p:spTree>
    <p:extLst>
      <p:ext uri="{BB962C8B-B14F-4D97-AF65-F5344CB8AC3E}">
        <p14:creationId xmlns:p14="http://schemas.microsoft.com/office/powerpoint/2010/main" val="38027111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4B25632F-EBA5-421A-964D-0FD28DB5A6A9}"/>
              </a:ext>
            </a:extLst>
          </p:cNvPr>
          <p:cNvSpPr>
            <a:spLocks noGrp="1"/>
          </p:cNvSpPr>
          <p:nvPr>
            <p:ph type="title"/>
          </p:nvPr>
        </p:nvSpPr>
        <p:spPr/>
        <p:txBody>
          <a:bodyPr/>
          <a:lstStyle/>
          <a:p>
            <a:r>
              <a:rPr lang="tr-TR" b="1" dirty="0"/>
              <a:t>Safranbolu Güzel Sanatlar ve Turizm Fakülte Binası</a:t>
            </a:r>
            <a:endParaRPr lang="tr-TR" dirty="0"/>
          </a:p>
        </p:txBody>
      </p:sp>
      <p:graphicFrame>
        <p:nvGraphicFramePr>
          <p:cNvPr id="4" name="İçerik Yer Tutucusu 3">
            <a:extLst>
              <a:ext uri="{FF2B5EF4-FFF2-40B4-BE49-F238E27FC236}">
                <a16:creationId xmlns="" xmlns:a16="http://schemas.microsoft.com/office/drawing/2014/main" id="{29316005-30C7-4CB6-A83B-5A6026C61779}"/>
              </a:ext>
            </a:extLst>
          </p:cNvPr>
          <p:cNvGraphicFramePr>
            <a:graphicFrameLocks noGrp="1"/>
          </p:cNvGraphicFramePr>
          <p:nvPr>
            <p:ph idx="1"/>
            <p:extLst>
              <p:ext uri="{D42A27DB-BD31-4B8C-83A1-F6EECF244321}">
                <p14:modId xmlns:p14="http://schemas.microsoft.com/office/powerpoint/2010/main" val="3492403096"/>
              </p:ext>
            </p:extLst>
          </p:nvPr>
        </p:nvGraphicFramePr>
        <p:xfrm>
          <a:off x="838199" y="1964267"/>
          <a:ext cx="8565446" cy="3928533"/>
        </p:xfrm>
        <a:graphic>
          <a:graphicData uri="http://schemas.openxmlformats.org/drawingml/2006/table">
            <a:tbl>
              <a:tblPr firstRow="1" firstCol="1" bandRow="1">
                <a:tableStyleId>{5C22544A-7EE6-4342-B048-85BDC9FD1C3A}</a:tableStyleId>
              </a:tblPr>
              <a:tblGrid>
                <a:gridCol w="4282723">
                  <a:extLst>
                    <a:ext uri="{9D8B030D-6E8A-4147-A177-3AD203B41FA5}">
                      <a16:colId xmlns="" xmlns:a16="http://schemas.microsoft.com/office/drawing/2014/main" val="1116306804"/>
                    </a:ext>
                  </a:extLst>
                </a:gridCol>
                <a:gridCol w="4282723">
                  <a:extLst>
                    <a:ext uri="{9D8B030D-6E8A-4147-A177-3AD203B41FA5}">
                      <a16:colId xmlns="" xmlns:a16="http://schemas.microsoft.com/office/drawing/2014/main" val="48996901"/>
                    </a:ext>
                  </a:extLst>
                </a:gridCol>
              </a:tblGrid>
              <a:tr h="1122438">
                <a:tc>
                  <a:txBody>
                    <a:bodyPr/>
                    <a:lstStyle/>
                    <a:p>
                      <a:pPr algn="just">
                        <a:spcAft>
                          <a:spcPts val="0"/>
                        </a:spcAft>
                      </a:pPr>
                      <a:r>
                        <a:rPr lang="en-GB" sz="2400">
                          <a:effectLst/>
                        </a:rPr>
                        <a:t>Müteahhit Firma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l">
                        <a:spcAft>
                          <a:spcPts val="0"/>
                        </a:spcAft>
                        <a:tabLst>
                          <a:tab pos="228600" algn="l"/>
                          <a:tab pos="4552950" algn="l"/>
                        </a:tabLst>
                      </a:pPr>
                      <a:r>
                        <a:rPr lang="tr-TR" sz="2400">
                          <a:effectLst/>
                        </a:rPr>
                        <a:t>Demirci İnş.Turizm ve Nak.Tic.Ltd.Şti.</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2305607722"/>
                  </a:ext>
                </a:extLst>
              </a:tr>
              <a:tr h="561219">
                <a:tc>
                  <a:txBody>
                    <a:bodyPr/>
                    <a:lstStyle/>
                    <a:p>
                      <a:pPr algn="just">
                        <a:spcAft>
                          <a:spcPts val="0"/>
                        </a:spcAft>
                      </a:pPr>
                      <a:r>
                        <a:rPr lang="en-GB" sz="2400">
                          <a:effectLst/>
                        </a:rPr>
                        <a:t>İhale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tabLst>
                          <a:tab pos="4500880" algn="l"/>
                          <a:tab pos="4860925" algn="l"/>
                        </a:tabLst>
                      </a:pPr>
                      <a:r>
                        <a:rPr lang="tr-TR" sz="2400">
                          <a:effectLst/>
                        </a:rPr>
                        <a:t>18.07.2013</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2666547953"/>
                  </a:ext>
                </a:extLst>
              </a:tr>
              <a:tr h="561219">
                <a:tc>
                  <a:txBody>
                    <a:bodyPr/>
                    <a:lstStyle/>
                    <a:p>
                      <a:pPr algn="just">
                        <a:spcAft>
                          <a:spcPts val="0"/>
                        </a:spcAft>
                      </a:pPr>
                      <a:r>
                        <a:rPr lang="en-GB" sz="2400">
                          <a:effectLst/>
                        </a:rPr>
                        <a:t>Sözleşme Bedeli</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tabLst>
                          <a:tab pos="4500880" algn="l"/>
                          <a:tab pos="4860925" algn="l"/>
                        </a:tabLst>
                      </a:pPr>
                      <a:r>
                        <a:rPr lang="tr-TR" sz="2400">
                          <a:effectLst/>
                        </a:rPr>
                        <a:t>15.683.500,07-TL.(KDV HARİÇ)</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644442445"/>
                  </a:ext>
                </a:extLst>
              </a:tr>
              <a:tr h="561219">
                <a:tc>
                  <a:txBody>
                    <a:bodyPr/>
                    <a:lstStyle/>
                    <a:p>
                      <a:pPr algn="just">
                        <a:spcAft>
                          <a:spcPts val="0"/>
                        </a:spcAft>
                      </a:pPr>
                      <a:r>
                        <a:rPr lang="en-GB" sz="2400">
                          <a:effectLst/>
                        </a:rPr>
                        <a:t>İhale Bedeli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tabLst>
                          <a:tab pos="4500880" algn="l"/>
                          <a:tab pos="4860925" algn="l"/>
                        </a:tabLst>
                      </a:pPr>
                      <a:r>
                        <a:rPr lang="tr-TR" sz="2400">
                          <a:effectLst/>
                        </a:rPr>
                        <a:t>15.157.000,00-TL (KDV HARİÇ)</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695628303"/>
                  </a:ext>
                </a:extLst>
              </a:tr>
              <a:tr h="561219">
                <a:tc>
                  <a:txBody>
                    <a:bodyPr/>
                    <a:lstStyle/>
                    <a:p>
                      <a:pPr algn="just">
                        <a:spcAft>
                          <a:spcPts val="0"/>
                        </a:spcAft>
                      </a:pPr>
                      <a:r>
                        <a:rPr lang="en-GB" sz="2400">
                          <a:effectLst/>
                        </a:rPr>
                        <a:t>İşe Başlama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tabLst>
                          <a:tab pos="4500880" algn="l"/>
                          <a:tab pos="4860925" algn="l"/>
                        </a:tabLst>
                      </a:pPr>
                      <a:r>
                        <a:rPr lang="tr-TR" sz="2400">
                          <a:effectLst/>
                        </a:rPr>
                        <a:t>09.09.2013</a:t>
                      </a:r>
                      <a:endParaRPr lang="tr-TR" sz="2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4197675733"/>
                  </a:ext>
                </a:extLst>
              </a:tr>
              <a:tr h="561219">
                <a:tc>
                  <a:txBody>
                    <a:bodyPr/>
                    <a:lstStyle/>
                    <a:p>
                      <a:pPr algn="just">
                        <a:spcAft>
                          <a:spcPts val="600"/>
                        </a:spcAft>
                      </a:pPr>
                      <a:r>
                        <a:rPr lang="en-GB" sz="2400">
                          <a:effectLst/>
                        </a:rPr>
                        <a:t>İş Bitim Tarihi                                 </a:t>
                      </a:r>
                      <a:endParaRPr lang="tr-TR" sz="24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spcAft>
                          <a:spcPts val="0"/>
                        </a:spcAft>
                        <a:tabLst>
                          <a:tab pos="4500880" algn="l"/>
                          <a:tab pos="4860925" algn="l"/>
                        </a:tabLst>
                      </a:pPr>
                      <a:r>
                        <a:rPr lang="tr-TR" sz="2400" dirty="0">
                          <a:effectLst/>
                        </a:rPr>
                        <a:t>20.03.2016</a:t>
                      </a:r>
                      <a:endParaRPr lang="tr-TR"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681303814"/>
                  </a:ext>
                </a:extLst>
              </a:tr>
            </a:tbl>
          </a:graphicData>
        </a:graphic>
      </p:graphicFrame>
    </p:spTree>
    <p:extLst>
      <p:ext uri="{BB962C8B-B14F-4D97-AF65-F5344CB8AC3E}">
        <p14:creationId xmlns:p14="http://schemas.microsoft.com/office/powerpoint/2010/main" val="4085837215"/>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TotalTime>
  <Words>2168</Words>
  <Application>Microsoft Office PowerPoint</Application>
  <PresentationFormat>Özel</PresentationFormat>
  <Paragraphs>524</Paragraphs>
  <Slides>63</Slides>
  <Notes>0</Notes>
  <HiddenSlides>0</HiddenSlides>
  <MMClips>0</MMClips>
  <ScaleCrop>false</ScaleCrop>
  <HeadingPairs>
    <vt:vector size="4" baseType="variant">
      <vt:variant>
        <vt:lpstr>Tema</vt:lpstr>
      </vt:variant>
      <vt:variant>
        <vt:i4>1</vt:i4>
      </vt:variant>
      <vt:variant>
        <vt:lpstr>Slayt Başlıkları</vt:lpstr>
      </vt:variant>
      <vt:variant>
        <vt:i4>63</vt:i4>
      </vt:variant>
    </vt:vector>
  </HeadingPairs>
  <TitlesOfParts>
    <vt:vector size="64" baseType="lpstr">
      <vt:lpstr>Office Teması</vt:lpstr>
      <vt:lpstr>PowerPoint Sunusu</vt:lpstr>
      <vt:lpstr>GÖREVLERİMİZ</vt:lpstr>
      <vt:lpstr>PERSONEL YAPISI</vt:lpstr>
      <vt:lpstr>Yenice Meslek Yüksekokulu </vt:lpstr>
      <vt:lpstr>Karabük Üniversitesi Lojman Binaları Isıtma Sistemi Tadilatı ve Doğalgaz Dönüşümü İşi</vt:lpstr>
      <vt:lpstr>KBÜ Lojman Binaları Pencere Doğramalarının PVC olarak Değiştirilmesi  İşi</vt:lpstr>
      <vt:lpstr>Karabük Üniversitesi Safranbolu MYO Atölyeleri Açık Basketbol Sahası Tadilat İşi</vt:lpstr>
      <vt:lpstr>KBÜ Tıp Fakültesi Teras Çatı Onarım İşi</vt:lpstr>
      <vt:lpstr>Safranbolu Güzel Sanatlar ve Turizm Fakülte Binası</vt:lpstr>
      <vt:lpstr>KBÜ İİBF binasının havalandırma ve soğutma sisteminin,Mühendislik Fakültesi ve B3-B4 bloklarının soğutma sistemlerinin yapılması İşi </vt:lpstr>
      <vt:lpstr>Karabük Üniversitesi Safranbolu MYO Tadilat ve Onarım İkmal İşi.</vt:lpstr>
      <vt:lpstr>Karabük Üniversitesi Tarihi Çiçekler Evi Bahçesinde Sundurma Mutfak Yapımı Ve Çevre Aydınlatma İşi</vt:lpstr>
      <vt:lpstr>KBÜ Demir Çelik Kampüsünde Bulunan 20 Adet Asansörün Fenni Muayene Eksikliklerinin (Kırmızı Etiketten Yeşil Etikete Dönüştürülmesi) Yedek Parça Dahil Olmak Üzere İhtiyaç Duyulan Revizyonlarının Yapılması İşi </vt:lpstr>
      <vt:lpstr>KBÜ Rektörlük Binası Tadilatı Yapım İşi </vt:lpstr>
      <vt:lpstr>Karabük Üniversitesi Kanalizasyon Dere Geçişi Yapım İşi. </vt:lpstr>
      <vt:lpstr>Karabük Üniversitesi Safranbolu Taş Bina Restorasyonu İşi</vt:lpstr>
      <vt:lpstr>PowerPoint Sunusu</vt:lpstr>
      <vt:lpstr>PowerPoint Sunusu</vt:lpstr>
      <vt:lpstr>KBÜ Fethi Toker Güzel Sanatlar ve Tasarım Fakültesi Çevre Tanzim ve Tadilat İşleri</vt:lpstr>
      <vt:lpstr>KBÜ Mühendislik Fakültesinde yemekhane ve çelik merdiven yapım İşi</vt:lpstr>
      <vt:lpstr>KBÜ İlahiyat, İktisat ve Teknoloji Fakülteleri Tadilat İşi</vt:lpstr>
      <vt:lpstr>KBÜ Sosyal Tesis ve Öğrenci Yemekhanesine Bulaşıkhane yapım işi</vt:lpstr>
      <vt:lpstr>KBÜ Eflani MYO Açık Sahalar Tadilatı işi </vt:lpstr>
      <vt:lpstr>Eskipazar MYO Tadilat İşleri </vt:lpstr>
      <vt:lpstr>Karabük Üniversitesi Demir Çelik Kampüsündeki Muhtelif Binaların ve Karabük ili Safranbolu İlçesinde Bulunan Üniversiteye ait Binaların Tadilatı İşi </vt:lpstr>
      <vt:lpstr>Karabük Üniversitesi Stadyum ve Otopark Altı Heyelan Önleme İşi</vt:lpstr>
      <vt:lpstr>KBÜ Demir Çelik Kampüsü Gelişim Sahası etrafına yol ,çit ve nizamiye yapımı ile Eflani MYO,Yenice MYO Binalarında Tadilat Yapım İşleri </vt:lpstr>
      <vt:lpstr>KBÜ Fen Fakültesi Binası, Teknik Eğitim A Blok Binası, Teknik Eğitim B1,B2 Blok Binası, Teknik Eğitim C Blok Binası, Yabancı Diller Binası, Stadyum Binası, İlahiyat Fakültesi Binası, Safranbolu Meslek Yüksek Okulu Binası Çatı Katı Merkezi Soğutma İşi</vt:lpstr>
      <vt:lpstr>Karabük Üniversitesi Binalarının Erişilebilirlik Standartlarına Uygun Hale Getirilmesi İşi</vt:lpstr>
      <vt:lpstr>Karabük Üniversitesi 1000 Seyirci Kapasiteli Spor Salonu Ve Çevre Düzenlemesi İşine İlişkin Uygulama Projeleri, Yapım Teknik Şartnameleri Ve Yaklaşık Maliyet Dosyalarının Hazırlanması Hizmeti Alımı Mimari Ve Statik Projelerinin Hazırlanması İşi </vt:lpstr>
      <vt:lpstr>KBÜ merkez kampüsünde jeolojik etüt ve geoteknik etüt raporları hazırlatılması işi </vt:lpstr>
      <vt:lpstr>KBÜ Mühendislik Fakültesi Laboratuvar Binası mimari projesi hazırlanması işi</vt:lpstr>
      <vt:lpstr>Karabük Üniversitesi Mühendislik Fakültesi Laboratuvari Statik Mekanik Ve Elektrik Uygulama Projeleri, Yapım Teknik Şartnameleri ve Yaklaşik Maliyet Dosyalarının Hazırlanması İşi</vt:lpstr>
      <vt:lpstr>KBÜ Mühendislik Fakültesi Laboratuvar Binası </vt:lpstr>
      <vt:lpstr>PowerPoint Sunusu</vt:lpstr>
      <vt:lpstr>KBÜ Yüzme Havuzu Ve Çevre Düzenlemesi İşine İlişkin Uygulama Projeleri, Yapım Teknik Şartnameleri Ve Yaklaşık Maliyet Dosyalarının Hazırlanması İşi</vt:lpstr>
      <vt:lpstr>KBÜ Spor Kompleksi </vt:lpstr>
      <vt:lpstr>KBÜ Spor Kompleksi </vt:lpstr>
      <vt:lpstr>PowerPoint Sunusu</vt:lpstr>
      <vt:lpstr>KBÜ Öğrenci İşleri Merkezi Binası Ve Çevre Düzenlemesi İşine İlişkin Uygulama Projeleri, Yapım Teknik Şartnameleri Ve Yaklaşık Maliyet Dosyalarının Hazırlanması Hizmeti Alımı işi</vt:lpstr>
      <vt:lpstr>PowerPoint Sunusu</vt:lpstr>
      <vt:lpstr>PowerPoint Sunusu</vt:lpstr>
      <vt:lpstr>                                                         T.C. KARABÜK ÜNİVERSİTESİ YAPI İŞLERİ VE TEKNİK DAİRE BAŞKANLIĞI YAPIM İHALELERİ</vt:lpstr>
      <vt:lpstr>1- Karabük Üniversitesi Sosyal Bilimler MYO Binası Yapımı </vt:lpstr>
      <vt:lpstr>PowerPoint Sunusu</vt:lpstr>
      <vt:lpstr>PowerPoint Sunusu</vt:lpstr>
      <vt:lpstr>SOSYAL BİLİMLER MYO OFİSLER 2</vt:lpstr>
      <vt:lpstr>SOSYAL BİLİMLER MYO ÖĞRENCİ İŞLERİ 3</vt:lpstr>
      <vt:lpstr>2-TOBB Meslek Yüksekokuluna Atölye ve Ek Binaları Yapım İşi </vt:lpstr>
      <vt:lpstr>Atölye-1 </vt:lpstr>
      <vt:lpstr>Garaj-1</vt:lpstr>
      <vt:lpstr>Yemekhane-1</vt:lpstr>
      <vt:lpstr> 3-Karabük Üniversitesi Stadyumu Güney Kale Arkası Fore Kazık Yapım İşi </vt:lpstr>
      <vt:lpstr> 4- Karabük Üniversitesi Rektörlük Binası Yanı Kapalı ve Açık Otopark Yapım İşi </vt:lpstr>
      <vt:lpstr>PowerPoint Sunusu</vt:lpstr>
      <vt:lpstr>PowerPoint Sunusu</vt:lpstr>
      <vt:lpstr>5- Karabük Üniversitesi 5 blok çatısına 1000kWe Fotovoltaik Güç Santrali Kurulumu İşi </vt:lpstr>
      <vt:lpstr>6- Safranbolu Meslek Yüksekokuluna Atölye Binaları Yenileme Yapım İşi </vt:lpstr>
      <vt:lpstr>6- Safranbolu Meslek Yüksekokuluna Atölye Binaları Yenileme Yapım İşi </vt:lpstr>
      <vt:lpstr>PowerPoint Sunusu</vt:lpstr>
      <vt:lpstr>PowerPoint Sunusu</vt:lpstr>
      <vt:lpstr>DOGRUDAN TEMİN YÖNTEMİYLE YAPILAN HARCAMALAR</vt:lpstr>
      <vt:lpstr>BAKIM ONARIM VE YAPIM HARCAMALARI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PK</dc:creator>
  <cp:lastModifiedBy>pc</cp:lastModifiedBy>
  <cp:revision>70</cp:revision>
  <dcterms:created xsi:type="dcterms:W3CDTF">2018-02-12T12:59:02Z</dcterms:created>
  <dcterms:modified xsi:type="dcterms:W3CDTF">2018-03-09T06:14:13Z</dcterms:modified>
</cp:coreProperties>
</file>